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30"/>
  </p:notesMasterIdLst>
  <p:sldIdLst>
    <p:sldId id="436" r:id="rId2"/>
    <p:sldId id="561" r:id="rId3"/>
    <p:sldId id="441" r:id="rId4"/>
    <p:sldId id="440" r:id="rId5"/>
    <p:sldId id="442" r:id="rId6"/>
    <p:sldId id="443" r:id="rId7"/>
    <p:sldId id="444" r:id="rId8"/>
    <p:sldId id="550" r:id="rId9"/>
    <p:sldId id="562" r:id="rId10"/>
    <p:sldId id="551" r:id="rId11"/>
    <p:sldId id="552" r:id="rId12"/>
    <p:sldId id="553" r:id="rId13"/>
    <p:sldId id="554" r:id="rId14"/>
    <p:sldId id="556" r:id="rId15"/>
    <p:sldId id="557" r:id="rId16"/>
    <p:sldId id="558" r:id="rId17"/>
    <p:sldId id="559" r:id="rId18"/>
    <p:sldId id="560" r:id="rId19"/>
    <p:sldId id="453" r:id="rId20"/>
    <p:sldId id="454" r:id="rId21"/>
    <p:sldId id="455" r:id="rId22"/>
    <p:sldId id="457" r:id="rId23"/>
    <p:sldId id="458" r:id="rId24"/>
    <p:sldId id="546" r:id="rId25"/>
    <p:sldId id="476" r:id="rId26"/>
    <p:sldId id="548" r:id="rId27"/>
    <p:sldId id="549" r:id="rId28"/>
    <p:sldId id="55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6F13"/>
    <a:srgbClr val="00FF00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956" autoAdjust="0"/>
    <p:restoredTop sz="94624" autoAdjust="0"/>
  </p:normalViewPr>
  <p:slideViewPr>
    <p:cSldViewPr>
      <p:cViewPr>
        <p:scale>
          <a:sx n="46" d="100"/>
          <a:sy n="46" d="100"/>
        </p:scale>
        <p:origin x="-185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5B9E1-B72A-4D18-BE82-E66B67EE1D61}" type="datetimeFigureOut">
              <a:rPr lang="id-ID" smtClean="0"/>
              <a:pPr/>
              <a:t>25/03/2015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9033E-9765-4EA3-857A-B9B63810157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jamasri@ugm.ac.id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B86F1-814E-4D65-BDC5-80BC288BCF6E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53FD59-E19E-4AFE-BE98-5B2D8BEFB105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51932-004F-468C-8876-0B7CE66B39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8E2089-1786-4D92-B516-17CEEF1BB478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EED30-C9FF-4D37-9176-4874A50272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96C7B-81E0-4710-A34B-140DC4E51B21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1909B-4395-4527-A045-0DDFC20A3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8007" y="274196"/>
            <a:ext cx="8229601" cy="11437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007" y="1599730"/>
            <a:ext cx="4036585" cy="21872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410" y="1599730"/>
            <a:ext cx="4038197" cy="21872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007" y="3937436"/>
            <a:ext cx="4036585" cy="218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410" y="3937436"/>
            <a:ext cx="4038197" cy="218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AC31-2849-4E25-80C2-026EDBB15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33641-ABE1-4A5B-A609-624D10BEBD86}" type="datetime2">
              <a:rPr lang="id-ID"/>
              <a:pPr>
                <a:defRPr/>
              </a:pPr>
              <a:t>Rabu, 25 Maret 2015</a:t>
            </a:fld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PKM - Jamasri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239EE-0FC9-49EE-A6CD-79FAD412922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F1FD8-744A-4F9B-8916-FFBE237154F4}" type="datetime1">
              <a:rPr lang="id-ID" smtClean="0"/>
              <a:pPr>
                <a:defRPr/>
              </a:pPr>
              <a:t>25/03/2015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PKM</a:t>
            </a:r>
            <a:endParaRPr lang="id-ID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614FD-B2BD-4229-B81E-1620D03B55C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B3FE-B281-42E9-96AE-6F5AA3AAB2A8}" type="datetime1">
              <a:rPr lang="id-ID" smtClean="0"/>
              <a:pPr>
                <a:defRPr/>
              </a:pPr>
              <a:t>25/03/2015</a:t>
            </a:fld>
            <a:endParaRPr lang="id-ID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Workshop PKM</a:t>
            </a:r>
            <a:endParaRPr lang="id-ID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CC712-0FD9-4FFA-B04A-5E14C721271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77DB10-52AE-44EF-8ED0-DFAC5AE4ECA1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11A70-0E69-4457-9A65-B4C9206306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BAB79-4496-4D14-BE1D-6D9120AC02F5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43ED-B4E0-430B-8652-4985DFBF22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75A82-E08B-471C-849E-D334E0E1471A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7DBBC-C260-4A0C-BD68-575B12806A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67764-1596-4E17-AC5C-5F23BEE24D05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7635-6429-455B-BCD7-61A3743F2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6501A-434C-4A96-8C4F-33D4D56E8A8D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DE850-2F1C-4863-AE07-DDBE3F250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9619D-5F77-481E-AC51-FC3BAD41A066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A6D35-D8D4-4C73-BD12-4C1C03E7C3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57D13E-AEB7-4CC9-B1C0-20EA193C040F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8182E-7E7B-470B-8086-1474227FD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CB9CD-4D38-4248-BCF5-73B5E5EE2099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43E79-B29C-4598-AF7D-378227D6AE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8CE8F3-E8AD-4318-8F9A-2B55A842613F}" type="datetimeFigureOut">
              <a:rPr lang="en-US" smtClean="0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9CC7E1-DA11-4BB1-94EF-1F1C1EA639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928670"/>
            <a:ext cx="8497888" cy="2000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4000" b="1" i="1" dirty="0" smtClean="0">
                <a:latin typeface="Verdana" pitchFamily="34" charset="0"/>
              </a:rPr>
              <a:t>SOSIALISASI 5 PROGRAM KREATIVITAS MAHASISWA (</a:t>
            </a:r>
            <a:r>
              <a:rPr lang="id-ID" sz="4000" b="1" i="1" dirty="0" smtClean="0">
                <a:solidFill>
                  <a:srgbClr val="FF0000"/>
                </a:solidFill>
                <a:latin typeface="Verdana" pitchFamily="34" charset="0"/>
              </a:rPr>
              <a:t>PKM</a:t>
            </a:r>
            <a:r>
              <a:rPr lang="id-ID" sz="4000" b="1" i="1" dirty="0" smtClean="0">
                <a:latin typeface="Verdana" pitchFamily="34" charset="0"/>
              </a:rPr>
              <a:t>)  MENUJU </a:t>
            </a:r>
            <a:r>
              <a:rPr lang="id-ID" sz="4000" b="1" i="1" dirty="0" smtClean="0">
                <a:solidFill>
                  <a:srgbClr val="FF0000"/>
                </a:solidFill>
                <a:latin typeface="Verdana" pitchFamily="34" charset="0"/>
              </a:rPr>
              <a:t>PIMNAS 2015</a:t>
            </a:r>
            <a:endParaRPr lang="en-US" sz="4000" b="1" i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1600" b="1" i="1" dirty="0" smtClean="0">
                <a:solidFill>
                  <a:schemeClr val="tx1"/>
                </a:solidFill>
                <a:latin typeface="Arial Black" pitchFamily="34" charset="0"/>
              </a:rPr>
              <a:t>Ir. H. SUKARDI, MS</a:t>
            </a:r>
            <a:endParaRPr lang="en-US" sz="1600" b="1" i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sz="1600" b="1" i="1" dirty="0" smtClean="0">
                <a:solidFill>
                  <a:schemeClr val="tx1"/>
                </a:solidFill>
                <a:latin typeface="Arial Black" pitchFamily="34" charset="0"/>
              </a:rPr>
              <a:t>REVIEWER DAN </a:t>
            </a:r>
            <a:r>
              <a:rPr lang="en-US" sz="1600" b="1" i="1" dirty="0" smtClean="0">
                <a:solidFill>
                  <a:schemeClr val="tx1"/>
                </a:solidFill>
                <a:latin typeface="Arial Black" pitchFamily="34" charset="0"/>
              </a:rPr>
              <a:t>JURI </a:t>
            </a:r>
            <a:r>
              <a:rPr lang="id-ID" sz="1600" b="1" i="1" dirty="0" smtClean="0">
                <a:solidFill>
                  <a:schemeClr val="tx1"/>
                </a:solidFill>
                <a:latin typeface="Arial Black" pitchFamily="34" charset="0"/>
              </a:rPr>
              <a:t>PIMNAS DITLITABMAS </a:t>
            </a:r>
            <a:r>
              <a:rPr lang="en-US" sz="1600" b="1" i="1" dirty="0" smtClean="0">
                <a:solidFill>
                  <a:schemeClr val="tx1"/>
                </a:solidFill>
                <a:latin typeface="Arial Black" pitchFamily="34" charset="0"/>
              </a:rPr>
              <a:t>DIKTI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1600" b="1" i="1" dirty="0" smtClean="0">
                <a:solidFill>
                  <a:schemeClr val="tx1"/>
                </a:solidFill>
                <a:latin typeface="Arial Black" pitchFamily="34" charset="0"/>
              </a:rPr>
              <a:t>Perum Dosen UNSOED No.20 Grendeng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1600" b="1" i="1" dirty="0" smtClean="0">
                <a:solidFill>
                  <a:schemeClr val="tx1"/>
                </a:solidFill>
                <a:latin typeface="Arial Black" pitchFamily="34" charset="0"/>
              </a:rPr>
              <a:t>PURWOKERTO</a:t>
            </a:r>
            <a:endParaRPr lang="en-US" sz="1600" b="1" i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E68F5-4651-4852-8A66-F68D58ABF173}" type="slidenum">
              <a:rPr lang="id-ID"/>
              <a:pPr>
                <a:defRPr/>
              </a:pPr>
              <a:t>1</a:t>
            </a:fld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i="1" dirty="0" smtClean="0">
                <a:latin typeface="Arial Black" pitchFamily="34" charset="0"/>
              </a:rPr>
              <a:t>PKM </a:t>
            </a:r>
            <a:r>
              <a:rPr lang="en-US" sz="4000" i="1" dirty="0" err="1" smtClean="0">
                <a:latin typeface="Arial Black" pitchFamily="34" charset="0"/>
              </a:rPr>
              <a:t>Penerapan</a:t>
            </a:r>
            <a:r>
              <a:rPr lang="en-US" sz="4000" i="1" dirty="0" smtClean="0">
                <a:latin typeface="Arial Black" pitchFamily="34" charset="0"/>
              </a:rPr>
              <a:t> </a:t>
            </a:r>
            <a:r>
              <a:rPr lang="en-US" sz="4000" i="1" dirty="0" err="1" smtClean="0">
                <a:latin typeface="Arial Black" pitchFamily="34" charset="0"/>
              </a:rPr>
              <a:t>Teknologi</a:t>
            </a:r>
            <a:r>
              <a:rPr lang="en-US" sz="4000" i="1" dirty="0" smtClean="0">
                <a:latin typeface="Arial Black" pitchFamily="34" charset="0"/>
              </a:rPr>
              <a:t> (PKMT)</a:t>
            </a:r>
          </a:p>
        </p:txBody>
      </p:sp>
      <p:pic>
        <p:nvPicPr>
          <p:cNvPr id="20491" name="Picture 11" descr="j021508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295400"/>
            <a:ext cx="2227263" cy="4343400"/>
          </a:xfrm>
        </p:spPr>
      </p:pic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066800"/>
            <a:ext cx="6248400" cy="502920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en-US" sz="2400" i="1" dirty="0" smtClean="0">
                <a:latin typeface="Arial Black" pitchFamily="34" charset="0"/>
              </a:rPr>
              <a:t>PKMT </a:t>
            </a:r>
            <a:r>
              <a:rPr lang="en-US" sz="2400" i="1" dirty="0" err="1" smtClean="0">
                <a:latin typeface="Arial Black" pitchFamily="34" charset="0"/>
              </a:rPr>
              <a:t>merupakan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kreativitas</a:t>
            </a:r>
            <a:r>
              <a:rPr lang="en-US" sz="2400" i="1" dirty="0" smtClean="0">
                <a:latin typeface="Arial Black" pitchFamily="34" charset="0"/>
              </a:rPr>
              <a:t> yang </a:t>
            </a:r>
            <a:r>
              <a:rPr lang="en-US" sz="2400" i="1" dirty="0" err="1" smtClean="0">
                <a:latin typeface="Arial Black" pitchFamily="34" charset="0"/>
              </a:rPr>
              <a:t>inovatif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dalam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menciptakan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suatu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karya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teknologi</a:t>
            </a:r>
            <a:r>
              <a:rPr lang="en-US" sz="2400" i="1" dirty="0" smtClean="0">
                <a:latin typeface="Arial Black" pitchFamily="34" charset="0"/>
              </a:rPr>
              <a:t> (</a:t>
            </a:r>
            <a:r>
              <a:rPr lang="en-US" sz="2400" i="1" dirty="0" err="1" smtClean="0">
                <a:latin typeface="Arial Black" pitchFamily="34" charset="0"/>
              </a:rPr>
              <a:t>prototipe</a:t>
            </a:r>
            <a:r>
              <a:rPr lang="en-US" sz="2400" i="1" dirty="0" smtClean="0">
                <a:latin typeface="Arial Black" pitchFamily="34" charset="0"/>
              </a:rPr>
              <a:t>, model, </a:t>
            </a:r>
            <a:r>
              <a:rPr lang="en-US" sz="2400" i="1" dirty="0" err="1" smtClean="0">
                <a:latin typeface="Arial Black" pitchFamily="34" charset="0"/>
              </a:rPr>
              <a:t>peralatan</a:t>
            </a:r>
            <a:r>
              <a:rPr lang="en-US" sz="2400" i="1" dirty="0" smtClean="0">
                <a:latin typeface="Arial Black" pitchFamily="34" charset="0"/>
              </a:rPr>
              <a:t>, </a:t>
            </a:r>
            <a:r>
              <a:rPr lang="en-US" sz="2400" i="1" dirty="0" err="1" smtClean="0">
                <a:latin typeface="Arial Black" pitchFamily="34" charset="0"/>
              </a:rPr>
              <a:t>proses</a:t>
            </a:r>
            <a:r>
              <a:rPr lang="en-US" sz="2400" i="1" dirty="0" smtClean="0">
                <a:latin typeface="Arial Black" pitchFamily="34" charset="0"/>
              </a:rPr>
              <a:t>) yang </a:t>
            </a:r>
            <a:r>
              <a:rPr lang="en-US" sz="2400" i="1" dirty="0" err="1" smtClean="0">
                <a:latin typeface="Arial Black" pitchFamily="34" charset="0"/>
              </a:rPr>
              <a:t>dibutuhkan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oleh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suatu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kelompok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masyarakat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(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kelompok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tani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industri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kecil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dll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) </a:t>
            </a:r>
          </a:p>
          <a:p>
            <a:pPr algn="just" eaLnBrk="1" hangingPunct="1"/>
            <a:r>
              <a:rPr lang="en-US" sz="2400" i="1" dirty="0" smtClean="0">
                <a:latin typeface="Arial Black" pitchFamily="34" charset="0"/>
              </a:rPr>
              <a:t>PKMT </a:t>
            </a:r>
            <a:r>
              <a:rPr lang="en-US" sz="2400" i="1" dirty="0" err="1" smtClean="0">
                <a:latin typeface="Arial Black" pitchFamily="34" charset="0"/>
              </a:rPr>
              <a:t>mewajibkan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mahasiswa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bertukar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pikiran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dengan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pengusaha</a:t>
            </a:r>
            <a:r>
              <a:rPr lang="en-US" sz="2400" i="1" dirty="0" smtClean="0">
                <a:latin typeface="Arial Black" pitchFamily="34" charset="0"/>
              </a:rPr>
              <a:t>/</a:t>
            </a:r>
            <a:r>
              <a:rPr lang="en-US" sz="2400" i="1" dirty="0" err="1" smtClean="0">
                <a:latin typeface="Arial Black" pitchFamily="34" charset="0"/>
              </a:rPr>
              <a:t>pedagang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kecil</a:t>
            </a:r>
            <a:r>
              <a:rPr lang="en-US" sz="2400" i="1" dirty="0" smtClean="0">
                <a:latin typeface="Arial Black" pitchFamily="34" charset="0"/>
              </a:rPr>
              <a:t>, </a:t>
            </a:r>
            <a:r>
              <a:rPr lang="en-US" sz="2400" i="1" dirty="0" err="1" smtClean="0">
                <a:latin typeface="Arial Black" pitchFamily="34" charset="0"/>
              </a:rPr>
              <a:t>koperasi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atau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kelompok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produktif</a:t>
            </a:r>
            <a:r>
              <a:rPr lang="en-US" sz="2400" i="1" dirty="0" smtClean="0">
                <a:latin typeface="Arial Black" pitchFamily="34" charset="0"/>
              </a:rPr>
              <a:t> lain</a:t>
            </a:r>
          </a:p>
          <a:p>
            <a:pPr algn="just" eaLnBrk="1" hangingPunct="1"/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Produk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PKMT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merupakan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solusi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atas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persoalan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yang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diprioritaskan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 Black" pitchFamily="34" charset="0"/>
              </a:rPr>
              <a:t>mitra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id-ID" sz="24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 eaLnBrk="1" hangingPunct="1"/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TIDAK ADA PENELITIAN DLM KEGIATAN INI</a:t>
            </a:r>
            <a:endParaRPr lang="en-US" sz="2400" i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84EF9-8E9E-4B51-9140-25ECC0F86F2C}" type="slidenum">
              <a:rPr lang="id-ID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21442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i="1" dirty="0" smtClean="0">
                <a:latin typeface="Arial Black" pitchFamily="34" charset="0"/>
              </a:rPr>
              <a:t>PKM KEWIRAUSAHAAN (PKMK)</a:t>
            </a:r>
          </a:p>
        </p:txBody>
      </p:sp>
      <p:pic>
        <p:nvPicPr>
          <p:cNvPr id="17415" name="Picture 6" descr="j014948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066800"/>
            <a:ext cx="3048000" cy="4648200"/>
          </a:xfrm>
        </p:spPr>
      </p:pic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600200"/>
            <a:ext cx="5638800" cy="44958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sz="2800" i="1" dirty="0" smtClean="0">
                <a:latin typeface="Arial Black" pitchFamily="34" charset="0"/>
              </a:rPr>
              <a:t>PKM </a:t>
            </a:r>
            <a:r>
              <a:rPr lang="en-US" sz="2800" i="1" dirty="0" err="1" smtClean="0">
                <a:latin typeface="Arial Black" pitchFamily="34" charset="0"/>
              </a:rPr>
              <a:t>Kewirausahaan</a:t>
            </a:r>
            <a:r>
              <a:rPr lang="en-US" sz="2800" i="1" dirty="0" smtClean="0">
                <a:latin typeface="Arial Black" pitchFamily="34" charset="0"/>
              </a:rPr>
              <a:t> (PKMK) </a:t>
            </a:r>
            <a:r>
              <a:rPr lang="en-US" sz="2800" i="1" dirty="0" err="1" smtClean="0">
                <a:latin typeface="Arial Black" pitchFamily="34" charset="0"/>
              </a:rPr>
              <a:t>merupakan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kreativitas</a:t>
            </a:r>
            <a:r>
              <a:rPr lang="en-US" sz="2800" i="1" dirty="0" smtClean="0">
                <a:latin typeface="Arial Black" pitchFamily="34" charset="0"/>
              </a:rPr>
              <a:t> yang </a:t>
            </a:r>
            <a:r>
              <a:rPr lang="en-US" sz="2800" i="1" dirty="0" err="1" smtClean="0">
                <a:latin typeface="Arial Black" pitchFamily="34" charset="0"/>
              </a:rPr>
              <a:t>inovatif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dalam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menciptakan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peluang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pasar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just" eaLnBrk="1" hangingPunct="1"/>
            <a:r>
              <a:rPr lang="en-US" sz="2800" i="1" dirty="0" err="1" smtClean="0">
                <a:latin typeface="Arial Black" pitchFamily="34" charset="0"/>
              </a:rPr>
              <a:t>Umumnya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didahului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oleh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survai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pasar</a:t>
            </a:r>
            <a:r>
              <a:rPr lang="en-US" sz="2800" i="1" dirty="0" smtClean="0">
                <a:latin typeface="Arial Black" pitchFamily="34" charset="0"/>
              </a:rPr>
              <a:t>, </a:t>
            </a:r>
            <a:r>
              <a:rPr lang="en-US" sz="2800" i="1" dirty="0" err="1" smtClean="0">
                <a:latin typeface="Arial Black" pitchFamily="34" charset="0"/>
              </a:rPr>
              <a:t>karena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relevansinya</a:t>
            </a:r>
            <a:r>
              <a:rPr lang="en-US" sz="2800" i="1" dirty="0" smtClean="0">
                <a:latin typeface="Arial Black" pitchFamily="34" charset="0"/>
              </a:rPr>
              <a:t> yang </a:t>
            </a:r>
            <a:r>
              <a:rPr lang="en-US" sz="2800" i="1" dirty="0" err="1" smtClean="0">
                <a:latin typeface="Arial Black" pitchFamily="34" charset="0"/>
              </a:rPr>
              <a:t>tinggi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terhadap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terbukanya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peluang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perolehan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profit</a:t>
            </a:r>
            <a:r>
              <a:rPr lang="en-US" sz="2800" i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bagi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kegiatan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ini</a:t>
            </a:r>
            <a:endParaRPr lang="en-US" sz="2800" i="1" dirty="0" smtClean="0">
              <a:latin typeface="Arial Black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0F1-B357-44BD-BB8B-0E6CB793FE27}" type="slidenum">
              <a:rPr lang="id-ID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00010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i="1" dirty="0" smtClean="0">
                <a:latin typeface="Arial Black" pitchFamily="34" charset="0"/>
              </a:rPr>
              <a:t>PKM </a:t>
            </a:r>
            <a:r>
              <a:rPr lang="en-US" sz="2800" i="1" dirty="0" err="1" smtClean="0">
                <a:latin typeface="Arial Black" pitchFamily="34" charset="0"/>
              </a:rPr>
              <a:t>Pengabdian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Masyarakat</a:t>
            </a:r>
            <a:r>
              <a:rPr lang="en-US" sz="2800" i="1" dirty="0" smtClean="0">
                <a:latin typeface="Arial Black" pitchFamily="34" charset="0"/>
              </a:rPr>
              <a:t> (PKMM)</a:t>
            </a:r>
          </a:p>
        </p:txBody>
      </p:sp>
      <p:pic>
        <p:nvPicPr>
          <p:cNvPr id="18439" name="Picture 7" descr="j02407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916832"/>
            <a:ext cx="2514600" cy="4386263"/>
          </a:xfrm>
        </p:spPr>
      </p:pic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600200"/>
            <a:ext cx="6477000" cy="45339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sz="2200" i="1" dirty="0" smtClean="0">
                <a:latin typeface="Arial Black" pitchFamily="34" charset="0"/>
              </a:rPr>
              <a:t>PKM </a:t>
            </a:r>
            <a:r>
              <a:rPr lang="en-US" sz="2200" i="1" dirty="0" err="1" smtClean="0">
                <a:latin typeface="Arial Black" pitchFamily="34" charset="0"/>
              </a:rPr>
              <a:t>Pengabdian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kepada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Masyarakat</a:t>
            </a:r>
            <a:r>
              <a:rPr lang="en-US" sz="2200" i="1" dirty="0" smtClean="0">
                <a:latin typeface="Arial Black" pitchFamily="34" charset="0"/>
              </a:rPr>
              <a:t> (PKMM) </a:t>
            </a:r>
            <a:r>
              <a:rPr lang="en-US" sz="2200" i="1" dirty="0" err="1" smtClean="0">
                <a:latin typeface="Arial Black" pitchFamily="34" charset="0"/>
              </a:rPr>
              <a:t>merupakan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kreativitas</a:t>
            </a:r>
            <a:r>
              <a:rPr lang="en-US" sz="2200" i="1" dirty="0" smtClean="0">
                <a:latin typeface="Arial Black" pitchFamily="34" charset="0"/>
              </a:rPr>
              <a:t> yang </a:t>
            </a:r>
            <a:r>
              <a:rPr lang="en-US" sz="2200" i="1" dirty="0" err="1" smtClean="0">
                <a:latin typeface="Arial Black" pitchFamily="34" charset="0"/>
              </a:rPr>
              <a:t>inovatif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dalam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Arial Black" pitchFamily="34" charset="0"/>
              </a:rPr>
              <a:t>membantu</a:t>
            </a:r>
            <a:r>
              <a:rPr lang="en-US" sz="22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Arial Black" pitchFamily="34" charset="0"/>
              </a:rPr>
              <a:t>memecahkan</a:t>
            </a:r>
            <a:r>
              <a:rPr lang="en-US" sz="22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Arial Black" pitchFamily="34" charset="0"/>
              </a:rPr>
              <a:t>persoalan</a:t>
            </a:r>
            <a:r>
              <a:rPr lang="en-US" sz="22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Arial Black" pitchFamily="34" charset="0"/>
              </a:rPr>
              <a:t>di</a:t>
            </a:r>
            <a:r>
              <a:rPr lang="en-US" sz="22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Arial Black" pitchFamily="34" charset="0"/>
              </a:rPr>
              <a:t>masyarakat</a:t>
            </a:r>
            <a:endParaRPr lang="en-US" sz="22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 eaLnBrk="1" hangingPunct="1"/>
            <a:r>
              <a:rPr lang="id-ID" sz="2200" i="1" dirty="0" smtClean="0">
                <a:latin typeface="Arial Black" pitchFamily="34" charset="0"/>
              </a:rPr>
              <a:t>Semua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kegiatan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id-ID" sz="2200" i="1" dirty="0" smtClean="0">
                <a:solidFill>
                  <a:srgbClr val="FF0000"/>
                </a:solidFill>
                <a:latin typeface="Arial Black" pitchFamily="34" charset="0"/>
              </a:rPr>
              <a:t>PEMBERDAYAAN MASYARAKAT  YANG MEMPUNYAI NILAI TAMBAH DAN BERKESINAMBUNGAN.</a:t>
            </a:r>
          </a:p>
          <a:p>
            <a:pPr algn="just" eaLnBrk="1" hangingPunct="1"/>
            <a:r>
              <a:rPr lang="id-ID" sz="2200" i="1" dirty="0" smtClean="0">
                <a:latin typeface="Arial Black" pitchFamily="34" charset="0"/>
              </a:rPr>
              <a:t>Bentuk Kegiatan misalnya: </a:t>
            </a:r>
            <a:r>
              <a:rPr lang="en-US" sz="2200" i="1" dirty="0" err="1" smtClean="0">
                <a:latin typeface="Arial Black" pitchFamily="34" charset="0"/>
              </a:rPr>
              <a:t>penataan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dan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perbaikan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lingkungan</a:t>
            </a:r>
            <a:r>
              <a:rPr lang="en-US" sz="2200" i="1" dirty="0" smtClean="0">
                <a:latin typeface="Arial Black" pitchFamily="34" charset="0"/>
              </a:rPr>
              <a:t>, </a:t>
            </a:r>
            <a:r>
              <a:rPr lang="en-US" sz="2200" i="1" dirty="0" err="1" smtClean="0">
                <a:latin typeface="Arial Black" pitchFamily="34" charset="0"/>
              </a:rPr>
              <a:t>pe</a:t>
            </a:r>
            <a:r>
              <a:rPr lang="id-ID" sz="2200" i="1" dirty="0" smtClean="0">
                <a:latin typeface="Arial Black" pitchFamily="34" charset="0"/>
              </a:rPr>
              <a:t>ngentasan kemiskinan</a:t>
            </a:r>
            <a:r>
              <a:rPr lang="en-US" sz="2200" i="1" dirty="0" smtClean="0">
                <a:latin typeface="Arial Black" pitchFamily="34" charset="0"/>
              </a:rPr>
              <a:t>, </a:t>
            </a:r>
            <a:r>
              <a:rPr lang="en-US" sz="2200" i="1" dirty="0" err="1" smtClean="0">
                <a:latin typeface="Arial Black" pitchFamily="34" charset="0"/>
              </a:rPr>
              <a:t>pengembangan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kelembagaan</a:t>
            </a:r>
            <a:r>
              <a:rPr lang="en-US" sz="2200" i="1" dirty="0" smtClean="0">
                <a:latin typeface="Arial Black" pitchFamily="34" charset="0"/>
              </a:rPr>
              <a:t> </a:t>
            </a:r>
            <a:r>
              <a:rPr lang="en-US" sz="2200" i="1" dirty="0" err="1" smtClean="0">
                <a:latin typeface="Arial Black" pitchFamily="34" charset="0"/>
              </a:rPr>
              <a:t>masyarakat</a:t>
            </a:r>
            <a:r>
              <a:rPr lang="en-US" sz="2200" i="1" dirty="0" smtClean="0">
                <a:latin typeface="Arial Black" pitchFamily="34" charset="0"/>
              </a:rPr>
              <a:t>, </a:t>
            </a:r>
            <a:r>
              <a:rPr lang="id-ID" sz="2200" i="1" dirty="0" smtClean="0">
                <a:latin typeface="Arial Black" pitchFamily="34" charset="0"/>
              </a:rPr>
              <a:t>penanganan banjir</a:t>
            </a:r>
            <a:r>
              <a:rPr lang="en-US" sz="2200" i="1" dirty="0" smtClean="0">
                <a:latin typeface="Arial Black" pitchFamily="34" charset="0"/>
              </a:rPr>
              <a:t>, </a:t>
            </a:r>
            <a:r>
              <a:rPr lang="en-US" sz="2200" i="1" dirty="0" err="1" smtClean="0">
                <a:latin typeface="Arial Black" pitchFamily="34" charset="0"/>
              </a:rPr>
              <a:t>dll</a:t>
            </a:r>
            <a:r>
              <a:rPr lang="en-US" sz="2200" i="1" dirty="0" smtClean="0">
                <a:latin typeface="Arial Black" pitchFamily="34" charset="0"/>
              </a:rPr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DD59D-68CC-4EBA-B583-263223ED6A0A}" type="slidenum">
              <a:rPr lang="id-ID"/>
              <a:pPr>
                <a:defRPr/>
              </a:pPr>
              <a:t>12</a:t>
            </a:fld>
            <a:endParaRPr lang="id-ID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67944" y="1484784"/>
            <a:ext cx="4701208" cy="5087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i="1" dirty="0" smtClean="0">
                <a:latin typeface="Arial Black" pitchFamily="34" charset="0"/>
              </a:rPr>
              <a:t>Merupakan program penciptaan yang didasari atas </a:t>
            </a:r>
            <a:r>
              <a:rPr lang="id-ID" i="1" dirty="0" smtClean="0">
                <a:solidFill>
                  <a:srgbClr val="FF0000"/>
                </a:solidFill>
                <a:latin typeface="Arial Black" pitchFamily="34" charset="0"/>
              </a:rPr>
              <a:t>karsa dan nalar mahasiswa</a:t>
            </a:r>
          </a:p>
          <a:p>
            <a:pPr algn="just"/>
            <a:r>
              <a:rPr lang="id-ID" i="1" dirty="0" smtClean="0">
                <a:latin typeface="Arial Black" pitchFamily="34" charset="0"/>
              </a:rPr>
              <a:t>Bersifat konstruktif serta menghasilkan suatu sistem, desain, model/barang atau prototipe dan sejenisnya</a:t>
            </a:r>
          </a:p>
          <a:p>
            <a:pPr algn="just"/>
            <a:r>
              <a:rPr lang="id-ID" i="1" dirty="0" smtClean="0">
                <a:solidFill>
                  <a:srgbClr val="FF0000"/>
                </a:solidFill>
                <a:latin typeface="Arial Black" pitchFamily="34" charset="0"/>
              </a:rPr>
              <a:t>Karya cipta tersebut mungkin belum memberikan nilai kemanfaatan langsung bagi pihak lain</a:t>
            </a:r>
            <a:endParaRPr lang="id-ID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D6BD82-645C-41B1-8222-E54DC471F98E}" type="datetime1">
              <a:rPr lang="id-ID" smtClean="0"/>
              <a:pPr>
                <a:defRPr/>
              </a:pPr>
              <a:t>25/03/2015</a:t>
            </a:fld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Workshop PKM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CDFF0-BC6B-4B83-B149-081ADE9FA85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0"/>
            <a:ext cx="7419975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>
              <a:lnSpc>
                <a:spcPct val="130000"/>
              </a:lnSpc>
              <a:defRPr/>
            </a:pPr>
            <a:r>
              <a:rPr lang="id-ID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+mn-cs"/>
              </a:rPr>
              <a:t>PKM-KARSA CIPTA (PKM-KC)</a:t>
            </a:r>
            <a:endParaRPr lang="en-US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67240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85828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7249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286808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429684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574675" y="1654175"/>
            <a:ext cx="8050213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038" rIns="0" bIns="46038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sz="2400" b="1">
              <a:solidFill>
                <a:srgbClr val="EF5BDA"/>
              </a:solidFill>
              <a:latin typeface="Comic Sans MS" pitchFamily="66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95536" y="1052736"/>
            <a:ext cx="8421687" cy="54133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7206" tIns="43603" rIns="87206" bIns="43603"/>
          <a:lstStyle/>
          <a:p>
            <a:pPr marL="271463" indent="-271463" algn="just" defTabSz="871538" eaLnBrk="0" hangingPunct="0">
              <a:spcBef>
                <a:spcPts val="1200"/>
              </a:spcBef>
              <a:tabLst>
                <a:tab pos="5988050" algn="l"/>
                <a:tab pos="6757988" algn="r"/>
                <a:tab pos="6932613" algn="l"/>
              </a:tabLst>
            </a:pPr>
            <a:r>
              <a:rPr lang="id-ID" sz="36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Perhatikan Sistematika Penulisan</a:t>
            </a:r>
            <a:endParaRPr lang="en-US" sz="36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71463" indent="-271463" algn="just" defTabSz="871538" eaLnBrk="0" hangingPunct="0">
              <a:spcBef>
                <a:spcPts val="1200"/>
              </a:spcBef>
              <a:buFont typeface="Wingdings" pitchFamily="2" charset="2"/>
              <a:buChar char="§"/>
              <a:tabLst>
                <a:tab pos="5988050" algn="l"/>
                <a:tab pos="6757988" algn="r"/>
                <a:tab pos="6932613" algn="l"/>
              </a:tabLst>
            </a:pPr>
            <a:r>
              <a:rPr lang="id-ID" sz="2800" b="1" i="1" dirty="0">
                <a:latin typeface="Calibri" pitchFamily="34" charset="0"/>
                <a:cs typeface="Calibri" pitchFamily="34" charset="0"/>
              </a:rPr>
              <a:t>Ikuti </a:t>
            </a:r>
            <a:r>
              <a:rPr lang="id-ID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sistematika</a:t>
            </a:r>
            <a:r>
              <a:rPr lang="id-ID" sz="2800" b="1" i="1" dirty="0">
                <a:latin typeface="Calibri" pitchFamily="34" charset="0"/>
                <a:cs typeface="Calibri" pitchFamily="34" charset="0"/>
              </a:rPr>
              <a:t> penulisan yang sudah ditetapkan oleh 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id-ID" sz="2800" b="1" i="1" dirty="0" smtClean="0">
                <a:latin typeface="Calibri" pitchFamily="34" charset="0"/>
                <a:cs typeface="Calibri" pitchFamily="34" charset="0"/>
              </a:rPr>
              <a:t>ITLITABMAS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Dikti</a:t>
            </a:r>
            <a:r>
              <a:rPr lang="id-ID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baca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buku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Panduan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PKM)</a:t>
            </a:r>
            <a:endParaRPr lang="id-ID" sz="2800" b="1" i="1" dirty="0">
              <a:latin typeface="Calibri" pitchFamily="34" charset="0"/>
              <a:cs typeface="Calibri" pitchFamily="34" charset="0"/>
            </a:endParaRPr>
          </a:p>
          <a:p>
            <a:pPr marL="271463" indent="-271463" algn="just" defTabSz="871538" eaLnBrk="0" hangingPunct="0">
              <a:spcBef>
                <a:spcPts val="1200"/>
              </a:spcBef>
              <a:buFont typeface="Wingdings" pitchFamily="2" charset="2"/>
              <a:buChar char="§"/>
              <a:tabLst>
                <a:tab pos="5988050" algn="l"/>
                <a:tab pos="6757988" algn="r"/>
                <a:tab pos="6932613" algn="l"/>
              </a:tabLst>
            </a:pP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Jangan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pernah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menyalahkan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bahkan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mengganti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sistematika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yang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telah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ditetapkan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hanya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karena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berbeda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sistematika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penulisan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proposal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penelitian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berlaku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id-ID" sz="2800" b="1" i="1" dirty="0" smtClean="0">
                <a:latin typeface="Calibri" pitchFamily="34" charset="0"/>
                <a:cs typeface="Calibri" pitchFamily="34" charset="0"/>
              </a:rPr>
              <a:t> PT tertentu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penelitian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dosen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skripsi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tesis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271463" indent="-271463" algn="just" defTabSz="871538" eaLnBrk="0" hangingPunct="0">
              <a:spcBef>
                <a:spcPts val="1200"/>
              </a:spcBef>
              <a:buFont typeface="Wingdings" pitchFamily="2" charset="2"/>
              <a:buChar char="§"/>
              <a:tabLst>
                <a:tab pos="5988050" algn="l"/>
                <a:tab pos="6757988" algn="r"/>
                <a:tab pos="6932613" algn="l"/>
              </a:tabLst>
            </a:pPr>
            <a:r>
              <a:rPr lang="en-US" sz="2800" b="1" i="1" dirty="0">
                <a:latin typeface="Calibri" pitchFamily="34" charset="0"/>
                <a:cs typeface="Calibri" pitchFamily="34" charset="0"/>
              </a:rPr>
              <a:t>Proposal PKM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proposal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dimintakan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persetujuan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“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”,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serta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“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besaran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rincian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id-ID" sz="28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895350" y="192088"/>
            <a:ext cx="7419975" cy="70643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TIPS MENULIS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PKM</a:t>
            </a: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C5468-15CB-491F-92A2-B25E1FF4CEE5}" type="datetime1">
              <a:rPr lang="id-ID" smtClean="0"/>
              <a:pPr>
                <a:defRPr/>
              </a:pPr>
              <a:t>25/03/2015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Workshop PKM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12ED0-82D4-4BE8-B757-385AB34CB4CF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i="1" dirty="0" smtClean="0">
                <a:latin typeface="Arial Black" pitchFamily="34" charset="0"/>
              </a:rPr>
              <a:t>PERKEMBANGAN 5 PKM</a:t>
            </a:r>
            <a:endParaRPr lang="id-ID" sz="3600" i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		</a:t>
            </a:r>
            <a:r>
              <a:rPr lang="id-ID" dirty="0" smtClean="0">
                <a:solidFill>
                  <a:srgbClr val="FF0000"/>
                </a:solidFill>
              </a:rPr>
              <a:t>  </a:t>
            </a:r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TAHUN 2013	    TAHUN 2014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PKMP		9.837		9.590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PKMK		23.639		22.348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PKMM 		5.190		5.262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PKMT		1.118		953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PKMKC		3.876		4.589</a:t>
            </a:r>
          </a:p>
          <a:p>
            <a:pPr marL="457200" indent="-457200">
              <a:buNone/>
            </a:pPr>
            <a:endParaRPr lang="id-ID" sz="2400" i="1" dirty="0" smtClean="0">
              <a:latin typeface="Arial Black" pitchFamily="34" charset="0"/>
            </a:endParaRPr>
          </a:p>
          <a:p>
            <a:pPr marL="457200" indent="-457200">
              <a:buNone/>
            </a:pPr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TOTAL		33.660		31.492</a:t>
            </a:r>
          </a:p>
          <a:p>
            <a:pPr marL="457200" indent="-457200">
              <a:buNone/>
            </a:pPr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DIDANAI 		7000			?</a:t>
            </a:r>
          </a:p>
          <a:p>
            <a:pPr marL="457200" indent="-457200">
              <a:buNone/>
            </a:pPr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PIMNAS		440			?</a:t>
            </a:r>
          </a:p>
          <a:p>
            <a:pPr marL="457200" indent="-457200">
              <a:buNone/>
            </a:pPr>
            <a:endParaRPr lang="id-ID" sz="24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586" name="Object 2"/>
          <p:cNvGraphicFramePr>
            <a:graphicFrameLocks noGrp="1" noChangeAspect="1"/>
          </p:cNvGraphicFramePr>
          <p:nvPr>
            <p:ph/>
          </p:nvPr>
        </p:nvGraphicFramePr>
        <p:xfrm>
          <a:off x="1738313" y="1566863"/>
          <a:ext cx="5451475" cy="4076700"/>
        </p:xfrm>
        <a:graphic>
          <a:graphicData uri="http://schemas.openxmlformats.org/presentationml/2006/ole">
            <p:oleObj spid="_x0000_s2050" name="Photo Editor Photo" r:id="rId4" imgW="4266667" imgH="3191320" progId="">
              <p:embed/>
            </p:oleObj>
          </a:graphicData>
        </a:graphic>
      </p:graphicFrame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428596" y="5873750"/>
            <a:ext cx="8715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d-ID" sz="3200" b="1" i="1" dirty="0" smtClean="0">
                <a:latin typeface="Arial Black" pitchFamily="34" charset="0"/>
              </a:rPr>
              <a:t>SESUAI PANDUAN</a:t>
            </a:r>
            <a:endParaRPr lang="en-US" sz="3200" b="1" i="1" dirty="0">
              <a:latin typeface="Arial Black" pitchFamily="34" charset="0"/>
            </a:endParaRP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963613" y="201613"/>
            <a:ext cx="80787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i="1" dirty="0" err="1">
                <a:solidFill>
                  <a:srgbClr val="FF0000"/>
                </a:solidFill>
                <a:latin typeface="Arial Black" pitchFamily="34" charset="0"/>
              </a:rPr>
              <a:t>Patuhi</a:t>
            </a:r>
            <a:r>
              <a:rPr lang="en-US" sz="4000" b="1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 Black" pitchFamily="34" charset="0"/>
              </a:rPr>
              <a:t>Aturan</a:t>
            </a:r>
            <a:r>
              <a:rPr lang="en-US" sz="4000" b="1" i="1" dirty="0">
                <a:solidFill>
                  <a:srgbClr val="FF0000"/>
                </a:solidFill>
                <a:latin typeface="Arial Black" pitchFamily="34" charset="0"/>
              </a:rPr>
              <a:t> Main </a:t>
            </a:r>
            <a:r>
              <a:rPr lang="en-US" sz="4000" b="1" i="1" dirty="0" err="1">
                <a:solidFill>
                  <a:srgbClr val="FF0000"/>
                </a:solidFill>
                <a:latin typeface="Arial Black" pitchFamily="34" charset="0"/>
              </a:rPr>
              <a:t>Kompetisi</a:t>
            </a:r>
            <a:endParaRPr lang="en-US" sz="40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randomBar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5719" y="500042"/>
            <a:ext cx="8702707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sz="19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b="1" dirty="0" smtClean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Judul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 Program</a:t>
            </a: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B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Latar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Belakang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Masalah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C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Perumusan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Masalah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D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Tujuan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E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Luaran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 Yang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Diharapkan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F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Kegunaan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G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 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- </a:t>
            </a:r>
            <a:r>
              <a:rPr lang="en-US" b="1" i="1" dirty="0" err="1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Tinjauan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Pustaka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(</a:t>
            </a:r>
            <a:r>
              <a:rPr lang="en-US" b="1" i="1" dirty="0" err="1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untuk</a:t>
            </a:r>
            <a:r>
              <a:rPr lang="id-ID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PKM</a:t>
            </a:r>
            <a:r>
              <a:rPr lang="id-ID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-</a:t>
            </a:r>
            <a:r>
              <a:rPr lang="en-US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P</a:t>
            </a:r>
            <a:r>
              <a:rPr lang="id-ID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,</a:t>
            </a:r>
            <a:r>
              <a:rPr lang="en-US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 PKM</a:t>
            </a:r>
            <a:r>
              <a:rPr lang="id-ID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-</a:t>
            </a:r>
            <a:r>
              <a:rPr lang="en-US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T</a:t>
            </a:r>
            <a:r>
              <a:rPr lang="id-ID" b="1" i="1" dirty="0">
                <a:solidFill>
                  <a:srgbClr val="0070C0"/>
                </a:solidFill>
                <a:latin typeface="Arial Black" pitchFamily="34" charset="0"/>
                <a:cs typeface="Calibri" pitchFamily="34" charset="0"/>
              </a:rPr>
              <a:t>, PKM-KC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)</a:t>
            </a: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   </a:t>
            </a:r>
            <a:r>
              <a:rPr lang="id-ID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- </a:t>
            </a:r>
            <a:r>
              <a:rPr lang="id-ID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Gambaran Umum Rencana Usaha (ulasan mengenai hasil survai pasar </a:t>
            </a:r>
            <a:r>
              <a:rPr lang="en-US" b="1" i="1" dirty="0" smtClean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/ </a:t>
            </a:r>
            <a:r>
              <a:rPr lang="id-ID" b="1" i="1" dirty="0" smtClean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kelaya</a:t>
            </a:r>
            <a:r>
              <a:rPr lang="en-US" b="1" i="1" dirty="0" smtClean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k</a:t>
            </a:r>
            <a:r>
              <a:rPr lang="id-ID" b="1" i="1" dirty="0" smtClean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an </a:t>
            </a:r>
            <a:r>
              <a:rPr lang="id-ID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usaha untuk kegiatan kewirausahaan yang direncanakan dalam </a:t>
            </a:r>
            <a:r>
              <a:rPr lang="id-ID" b="1" i="1" dirty="0">
                <a:solidFill>
                  <a:srgbClr val="00B0F0"/>
                </a:solidFill>
                <a:latin typeface="Arial Black" pitchFamily="34" charset="0"/>
                <a:cs typeface="Calibri" pitchFamily="34" charset="0"/>
              </a:rPr>
              <a:t>PKM-K)</a:t>
            </a:r>
            <a:endParaRPr lang="en-US" b="1" i="1" dirty="0">
              <a:solidFill>
                <a:srgbClr val="00B0F0"/>
              </a:solidFill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    </a:t>
            </a:r>
            <a:r>
              <a:rPr lang="id-ID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- </a:t>
            </a:r>
            <a:r>
              <a:rPr lang="id-ID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Gambaran Umum Masyarakat Sasaran (untuk </a:t>
            </a:r>
            <a:r>
              <a:rPr lang="id-ID" b="1" i="1" dirty="0">
                <a:solidFill>
                  <a:srgbClr val="00B0F0"/>
                </a:solidFill>
                <a:latin typeface="Arial Black" pitchFamily="34" charset="0"/>
                <a:cs typeface="Calibri" pitchFamily="34" charset="0"/>
              </a:rPr>
              <a:t>PKM-M)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H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Metode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Pelaksanaan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I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Jadwal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latin typeface="Arial Black" pitchFamily="34" charset="0"/>
                <a:cs typeface="Calibri" pitchFamily="34" charset="0"/>
              </a:rPr>
              <a:t>Kegiatan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J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id-ID" b="1" i="1" dirty="0">
                <a:latin typeface="Arial Black" pitchFamily="34" charset="0"/>
                <a:cs typeface="Calibri" pitchFamily="34" charset="0"/>
              </a:rPr>
              <a:t>Rancangan Biaya</a:t>
            </a:r>
            <a:endParaRPr lang="en-US" b="1" i="1" dirty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K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id-ID" b="1" i="1" dirty="0">
                <a:latin typeface="Arial Black" pitchFamily="34" charset="0"/>
                <a:cs typeface="Calibri" pitchFamily="34" charset="0"/>
              </a:rPr>
              <a:t>Daftar Pustaka (khusus untuk </a:t>
            </a:r>
            <a:r>
              <a:rPr lang="id-ID" b="1" i="1" dirty="0" smtClean="0">
                <a:solidFill>
                  <a:srgbClr val="00B0F0"/>
                </a:solidFill>
                <a:latin typeface="Arial Black" pitchFamily="34" charset="0"/>
                <a:cs typeface="Calibri" pitchFamily="34" charset="0"/>
              </a:rPr>
              <a:t>PKM-P, </a:t>
            </a:r>
            <a:r>
              <a:rPr lang="id-ID" b="1" i="1" dirty="0">
                <a:solidFill>
                  <a:srgbClr val="00B0F0"/>
                </a:solidFill>
                <a:latin typeface="Arial Black" pitchFamily="34" charset="0"/>
                <a:cs typeface="Calibri" pitchFamily="34" charset="0"/>
              </a:rPr>
              <a:t>PKM-T dan PKM-KC)</a:t>
            </a:r>
            <a:endParaRPr lang="en-US" b="1" i="1" dirty="0">
              <a:solidFill>
                <a:srgbClr val="00B0F0"/>
              </a:solidFill>
              <a:latin typeface="Arial Black" pitchFamily="34" charset="0"/>
              <a:cs typeface="Calibri" pitchFamily="34" charset="0"/>
            </a:endParaRPr>
          </a:p>
          <a:p>
            <a:pPr marL="457200" indent="-45720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L</a:t>
            </a:r>
            <a:r>
              <a:rPr lang="en-US" b="1" i="1" dirty="0">
                <a:latin typeface="Arial Black" pitchFamily="34" charset="0"/>
                <a:cs typeface="Calibri" pitchFamily="34" charset="0"/>
              </a:rPr>
              <a:t>. </a:t>
            </a:r>
            <a:r>
              <a:rPr lang="id-ID" b="1" i="1" dirty="0">
                <a:latin typeface="Arial Black" pitchFamily="34" charset="0"/>
                <a:cs typeface="Calibri" pitchFamily="34" charset="0"/>
              </a:rPr>
              <a:t>Lampiran :  </a:t>
            </a:r>
          </a:p>
          <a:p>
            <a:pPr marL="457200" indent="-457200">
              <a:lnSpc>
                <a:spcPct val="11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latin typeface="Arial Black" pitchFamily="34" charset="0"/>
                <a:cs typeface="Calibri" pitchFamily="34" charset="0"/>
              </a:rPr>
              <a:t>	</a:t>
            </a:r>
            <a:r>
              <a:rPr lang="id-ID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- </a:t>
            </a:r>
            <a:r>
              <a:rPr lang="en-US" b="1" i="1" dirty="0" err="1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Biodata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Ketua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serta</a:t>
            </a:r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Ang</a:t>
            </a:r>
            <a:r>
              <a:rPr lang="en-US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gota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Kelompok</a:t>
            </a:r>
            <a:r>
              <a:rPr lang="id-ID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dan di ttd</a:t>
            </a:r>
            <a:endParaRPr lang="id-ID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1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- </a:t>
            </a:r>
            <a:r>
              <a:rPr lang="en-US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Biodata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Dosen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Pendamping</a:t>
            </a:r>
            <a:r>
              <a:rPr lang="id-ID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dan di ttd</a:t>
            </a:r>
            <a:endParaRPr lang="id-ID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10000"/>
              </a:lnSpc>
              <a:tabLst>
                <a:tab pos="6278563" algn="l"/>
                <a:tab pos="7086600" algn="r"/>
                <a:tab pos="7269163" algn="l"/>
              </a:tabLst>
            </a:pPr>
            <a:r>
              <a:rPr lang="id-ID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- Lain-lain 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Surat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Pernyataan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Kerjasama</a:t>
            </a:r>
            <a:r>
              <a:rPr lang="id-ID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Mitra, khusus PKMM dan PKMT ,6000 )</a:t>
            </a:r>
            <a:endParaRPr lang="en-US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-285784" y="0"/>
            <a:ext cx="8424862" cy="571480"/>
          </a:xfrm>
          <a:prstGeom prst="rect">
            <a:avLst/>
          </a:prstGeom>
          <a:solidFill>
            <a:srgbClr val="D7FFFF"/>
          </a:solidFill>
          <a:ln w="9525">
            <a:noFill/>
            <a:miter lim="800000"/>
            <a:headEnd/>
            <a:tailEnd/>
          </a:ln>
        </p:spPr>
        <p:txBody>
          <a:bodyPr lIns="75600" tIns="14400" rIns="75600" bIns="14400" anchor="ctr" anchorCtr="1"/>
          <a:lstStyle/>
          <a:p>
            <a:pPr algn="ctr" eaLnBrk="1" hangingPunct="1"/>
            <a:r>
              <a:rPr lang="en-US" sz="2400" b="1" i="1" dirty="0" err="1">
                <a:solidFill>
                  <a:srgbClr val="000000"/>
                </a:solidFill>
                <a:latin typeface="Arial Black" pitchFamily="34" charset="0"/>
              </a:rPr>
              <a:t>Sistematika</a:t>
            </a:r>
            <a:r>
              <a:rPr lang="en-US" sz="2400" b="1" i="1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Arial Black" pitchFamily="34" charset="0"/>
              </a:rPr>
              <a:t>Penyusunan</a:t>
            </a:r>
            <a:r>
              <a:rPr lang="en-US" sz="2400" b="1" i="1" dirty="0">
                <a:solidFill>
                  <a:srgbClr val="000000"/>
                </a:solidFill>
                <a:latin typeface="Arial Black" pitchFamily="34" charset="0"/>
              </a:rPr>
              <a:t> Proposal PKM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id-ID" b="1" i="1" dirty="0" smtClean="0">
                <a:latin typeface="Arial Black" pitchFamily="34" charset="0"/>
              </a:rPr>
              <a:t>Ketentuan Format Usulan</a:t>
            </a:r>
            <a:endParaRPr lang="id-ID" i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784976" cy="5447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id-ID" i="1" dirty="0" smtClean="0">
                <a:solidFill>
                  <a:srgbClr val="FF0000"/>
                </a:solidFill>
                <a:latin typeface="Arial Black" pitchFamily="34" charset="0"/>
              </a:rPr>
              <a:t>Setiap Perguruan Tingg</a:t>
            </a:r>
            <a:r>
              <a:rPr lang="id-ID" i="1" dirty="0" smtClean="0">
                <a:solidFill>
                  <a:srgbClr val="FFFF00"/>
                </a:solidFill>
                <a:latin typeface="Arial Black" pitchFamily="34" charset="0"/>
              </a:rPr>
              <a:t>i </a:t>
            </a:r>
            <a:r>
              <a:rPr lang="id-ID" i="1" dirty="0" smtClean="0">
                <a:latin typeface="Arial Black" pitchFamily="34" charset="0"/>
              </a:rPr>
              <a:t>pengusul diwajibkan mengikuti ketentuan pengusulan sebagai berikut.</a:t>
            </a:r>
          </a:p>
          <a:p>
            <a:pPr marL="514350" indent="-514350" algn="just">
              <a:buAutoNum type="arabicPeriod"/>
            </a:pPr>
            <a:r>
              <a:rPr lang="id-ID" sz="2200" i="1" dirty="0" smtClean="0">
                <a:latin typeface="Arial Black" pitchFamily="34" charset="0"/>
              </a:rPr>
              <a:t>Mengisi identitas setiap usulan secara </a:t>
            </a:r>
            <a:r>
              <a:rPr lang="id-ID" sz="2200" i="1" dirty="0" smtClean="0">
                <a:solidFill>
                  <a:srgbClr val="FF0000"/>
                </a:solidFill>
                <a:latin typeface="Arial Black" pitchFamily="34" charset="0"/>
              </a:rPr>
              <a:t>on-line pada SIM-LITABMAS </a:t>
            </a:r>
            <a:r>
              <a:rPr lang="id-ID" sz="2200" i="1" dirty="0" smtClean="0">
                <a:latin typeface="Arial Black" pitchFamily="34" charset="0"/>
              </a:rPr>
              <a:t>atau dengan membuat </a:t>
            </a:r>
            <a:r>
              <a:rPr lang="id-ID" sz="2200" i="1" dirty="0" smtClean="0">
                <a:solidFill>
                  <a:srgbClr val="FF0000"/>
                </a:solidFill>
                <a:latin typeface="Arial Black" pitchFamily="34" charset="0"/>
              </a:rPr>
              <a:t>rekapitulasi dalam format excel </a:t>
            </a:r>
            <a:r>
              <a:rPr lang="id-ID" sz="2200" i="1" dirty="0" smtClean="0">
                <a:latin typeface="Arial Black" pitchFamily="34" charset="0"/>
              </a:rPr>
              <a:t>(dapat diunduh dari SIM-LITABMAS) kemudian mengunggahnya ke SIM-LITABMAS</a:t>
            </a:r>
          </a:p>
          <a:p>
            <a:pPr marL="514350" indent="-514350" algn="just">
              <a:buAutoNum type="arabicPeriod"/>
            </a:pPr>
            <a:r>
              <a:rPr lang="fi-FI" sz="2200" i="1" dirty="0" smtClean="0">
                <a:latin typeface="Arial Black" pitchFamily="34" charset="0"/>
              </a:rPr>
              <a:t>Usulan PKM diwajibkan mengikuti Format Halaman Kulit Muka</a:t>
            </a:r>
            <a:r>
              <a:rPr lang="id-ID" sz="2200" i="1" dirty="0" smtClean="0">
                <a:latin typeface="Arial Black" pitchFamily="34" charset="0"/>
              </a:rPr>
              <a:t> (lihat panduan)</a:t>
            </a:r>
          </a:p>
          <a:p>
            <a:pPr marL="514350" indent="-514350" algn="just">
              <a:buAutoNum type="arabicPeriod"/>
            </a:pPr>
            <a:r>
              <a:rPr lang="id-ID" sz="2200" i="1" dirty="0" smtClean="0">
                <a:latin typeface="Arial Black" pitchFamily="34" charset="0"/>
              </a:rPr>
              <a:t>Usulan PKM diwajibkan memuat Halaman Pengesahan(lihat panduan). </a:t>
            </a:r>
            <a:r>
              <a:rPr lang="id-ID" sz="2200" i="1" dirty="0" smtClean="0">
                <a:solidFill>
                  <a:srgbClr val="FF0000"/>
                </a:solidFill>
                <a:latin typeface="Arial Black" pitchFamily="34" charset="0"/>
              </a:rPr>
              <a:t>Halaman pengesahan ini menjadi bagian yang tidak terpisahkan dari keseluruhan usulan, oleh sebab itu setelah ditandatangani oleh Wakil Rektor Bidang Kemahasiswaan/Direktur Politeknik/Ketua Sekolah Tinggi perguruan tinggi dan dicap kemudian discan dan disimpan dalam format PDF dan digabungkan ke file usulan yang akan diunggah ke SIM-LITABM</a:t>
            </a:r>
            <a:r>
              <a:rPr lang="id-ID" sz="2200" dirty="0" smtClean="0">
                <a:solidFill>
                  <a:srgbClr val="FF0000"/>
                </a:solidFill>
                <a:latin typeface="Arial Black" pitchFamily="34" charset="0"/>
              </a:rPr>
              <a:t>AS</a:t>
            </a:r>
            <a:endParaRPr lang="id-ID" sz="2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600" b="1" i="1" dirty="0" smtClean="0">
                <a:latin typeface="Arial Rounded MT Bold" pitchFamily="34" charset="0"/>
              </a:rPr>
              <a:t>Tahap Penilaian Usulan</a:t>
            </a:r>
          </a:p>
          <a:p>
            <a:endParaRPr lang="id-ID" sz="2400" dirty="0" smtClean="0">
              <a:latin typeface="Arial Rounded MT Bold" pitchFamily="34" charset="0"/>
            </a:endParaRPr>
          </a:p>
          <a:p>
            <a:r>
              <a:rPr lang="id-ID" sz="2800" dirty="0" smtClean="0">
                <a:solidFill>
                  <a:srgbClr val="FF0000"/>
                </a:solidFill>
                <a:latin typeface="Arial Rounded MT Bold" pitchFamily="34" charset="0"/>
              </a:rPr>
              <a:t>(a</a:t>
            </a:r>
            <a:r>
              <a:rPr lang="id-ID" sz="2800" i="1" dirty="0" smtClean="0">
                <a:solidFill>
                  <a:srgbClr val="FF0000"/>
                </a:solidFill>
                <a:latin typeface="Arial Rounded MT Bold" pitchFamily="34" charset="0"/>
              </a:rPr>
              <a:t>). Kesesuaian dengan pedoman: </a:t>
            </a:r>
          </a:p>
          <a:p>
            <a:pPr marL="536575" algn="just"/>
            <a:r>
              <a:rPr lang="id-ID" sz="2400" i="1" dirty="0" smtClean="0">
                <a:latin typeface="Arial Rounded MT Bold" pitchFamily="34" charset="0"/>
              </a:rPr>
              <a:t>Kesesuaian bidang, kesegaran topik, unsur kreativitas, ketentuan identitas, tandatangan Pimpinan Perguruan Tinggi dan Tim serta Pembimbing dalam Biodata yang diwajibkan, Surat Kesediaan Bekerjasama mitra (jika ada)</a:t>
            </a:r>
          </a:p>
          <a:p>
            <a:r>
              <a:rPr lang="id-ID" sz="2800" i="1" dirty="0" smtClean="0">
                <a:solidFill>
                  <a:srgbClr val="FF0000"/>
                </a:solidFill>
                <a:latin typeface="Arial Rounded MT Bold" pitchFamily="34" charset="0"/>
              </a:rPr>
              <a:t>(b). Substansi usulan:</a:t>
            </a:r>
          </a:p>
          <a:p>
            <a:pPr marL="536575" algn="just"/>
            <a:r>
              <a:rPr lang="id-ID" sz="2400" i="1" dirty="0" smtClean="0">
                <a:latin typeface="Arial Rounded MT Bold" pitchFamily="34" charset="0"/>
              </a:rPr>
              <a:t>Pada penilaian substansi usulan, digunakan formulasi sedemikian rupa sehingga pertimbangan mutu dan pemerataan dapat terakomodasi. </a:t>
            </a:r>
          </a:p>
          <a:p>
            <a:endParaRPr lang="id-ID" sz="2400" i="1" dirty="0" smtClean="0">
              <a:latin typeface="Arial Rounded MT Bold" pitchFamily="34" charset="0"/>
            </a:endParaRPr>
          </a:p>
          <a:p>
            <a:r>
              <a:rPr lang="id-ID" sz="2400" i="1" dirty="0" smtClean="0">
                <a:solidFill>
                  <a:srgbClr val="FF0000"/>
                </a:solidFill>
                <a:latin typeface="Arial Rounded MT Bold" pitchFamily="34" charset="0"/>
              </a:rPr>
              <a:t>Penetapan usulan yang didanai dilakukan atas dasar ranking nilai rataan dari 2 (dua) reviewer</a:t>
            </a:r>
            <a:endParaRPr lang="id-ID" sz="2400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385"/>
            <a:ext cx="8229601" cy="609600"/>
          </a:xfrm>
        </p:spPr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en-US" sz="3200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Aturan</a:t>
            </a:r>
            <a:r>
              <a:rPr lang="en-US" sz="3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perlu</a:t>
            </a:r>
            <a:r>
              <a:rPr lang="en-US" sz="3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dicermat</a:t>
            </a:r>
            <a:r>
              <a:rPr lang="en-US" sz="3200" b="1" i="1" dirty="0" err="1" smtClean="0">
                <a:latin typeface="Calibri" pitchFamily="34" charset="0"/>
                <a:cs typeface="Calibri" pitchFamily="34" charset="0"/>
              </a:rPr>
              <a:t>i</a:t>
            </a:r>
            <a:endParaRPr lang="en-US" sz="3200" b="1" i="1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0" y="714356"/>
            <a:ext cx="9144000" cy="6143644"/>
            <a:chOff x="-113855" y="316112"/>
            <a:chExt cx="9144000" cy="4615676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892" y="324073"/>
              <a:ext cx="8914507" cy="445725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-113855" y="316112"/>
              <a:ext cx="9144000" cy="46156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defTabSz="1422400" eaLnBrk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i="1" dirty="0">
                  <a:solidFill>
                    <a:srgbClr val="7030A0"/>
                  </a:solidFill>
                  <a:latin typeface="Arial Black" pitchFamily="34" charset="0"/>
                </a:rPr>
                <a:t>K</a:t>
              </a:r>
              <a:r>
                <a:rPr lang="id-ID" b="1" i="1" dirty="0">
                  <a:solidFill>
                    <a:srgbClr val="7030A0"/>
                  </a:solidFill>
                  <a:latin typeface="Arial Black" pitchFamily="34" charset="0"/>
                </a:rPr>
                <a:t>etentuan penulisan proposal dan Karya Tulis:</a:t>
              </a:r>
            </a:p>
            <a:p>
              <a:pPr marL="265113" indent="-265113">
                <a:buFont typeface="Arial" pitchFamily="34" charset="0"/>
                <a:buChar char="•"/>
              </a:pP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Proposal PKM (P/T/K/M/KC) : ditulis dengan jumlah halaman </a:t>
              </a:r>
              <a:r>
                <a:rPr lang="id-ID" b="1" i="1" dirty="0">
                  <a:solidFill>
                    <a:srgbClr val="FF0000"/>
                  </a:solidFill>
                  <a:latin typeface="Arial Black" pitchFamily="34" charset="0"/>
                </a:rPr>
                <a:t>maksimum </a:t>
              </a:r>
              <a:r>
                <a:rPr lang="id-ID" b="1" i="1" dirty="0" smtClean="0">
                  <a:solidFill>
                    <a:srgbClr val="FF0000"/>
                  </a:solidFill>
                  <a:latin typeface="Arial Black" pitchFamily="34" charset="0"/>
                </a:rPr>
                <a:t>10 </a:t>
              </a:r>
              <a:r>
                <a:rPr lang="id-ID" b="1" i="1" dirty="0" smtClean="0">
                  <a:solidFill>
                    <a:srgbClr val="336600"/>
                  </a:solidFill>
                  <a:latin typeface="Arial Black" pitchFamily="34" charset="0"/>
                </a:rPr>
                <a:t>mulai </a:t>
              </a: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Latar Belakang sampai akhir Lampiran (termasuk Biodata dan Surat Pernyataan Mitra</a:t>
              </a:r>
              <a:r>
                <a:rPr lang="id-ID" b="1" i="1" dirty="0" smtClean="0">
                  <a:solidFill>
                    <a:srgbClr val="336600"/>
                  </a:solidFill>
                  <a:latin typeface="Arial Black" pitchFamily="34" charset="0"/>
                </a:rPr>
                <a:t>). </a:t>
              </a:r>
            </a:p>
            <a:p>
              <a:pPr marL="265113" indent="-265113">
                <a:buFont typeface="Arial" pitchFamily="34" charset="0"/>
                <a:buChar char="•"/>
              </a:pPr>
              <a:endParaRPr lang="id-ID" b="1" i="1" dirty="0" smtClean="0">
                <a:solidFill>
                  <a:srgbClr val="336600"/>
                </a:solidFill>
                <a:latin typeface="Arial Black" pitchFamily="34" charset="0"/>
              </a:endParaRPr>
            </a:p>
            <a:p>
              <a:pPr marL="265113" indent="-265113">
                <a:buFont typeface="Arial" pitchFamily="34" charset="0"/>
                <a:buChar char="•"/>
              </a:pPr>
              <a:r>
                <a:rPr lang="id-ID" b="1" i="1" dirty="0" smtClean="0">
                  <a:solidFill>
                    <a:srgbClr val="7030A0"/>
                  </a:solidFill>
                  <a:latin typeface="Arial Black" pitchFamily="34" charset="0"/>
                </a:rPr>
                <a:t>Halaman pengesahan, angka Romawi kecil dan diketik </a:t>
              </a:r>
              <a:r>
                <a:rPr lang="id-ID" b="1" i="1" dirty="0" smtClean="0">
                  <a:solidFill>
                    <a:srgbClr val="C00000"/>
                  </a:solidFill>
                  <a:latin typeface="Arial Black" pitchFamily="34" charset="0"/>
                </a:rPr>
                <a:t>di sebelah kanan bawah </a:t>
              </a:r>
              <a:r>
                <a:rPr lang="id-ID" b="1" i="1" dirty="0" smtClean="0">
                  <a:solidFill>
                    <a:srgbClr val="7030A0"/>
                  </a:solidFill>
                  <a:latin typeface="Arial Black" pitchFamily="34" charset="0"/>
                </a:rPr>
                <a:t>(i, ii, dst). Bagian utama (naskah/usulan),  nomor halaman menggunakan angka arab, mulai nomor halaman 1 (satu) dan diketik di </a:t>
              </a:r>
              <a:r>
                <a:rPr lang="id-ID" b="1" i="1" dirty="0" smtClean="0">
                  <a:solidFill>
                    <a:srgbClr val="C00000"/>
                  </a:solidFill>
                  <a:latin typeface="Arial Black" pitchFamily="34" charset="0"/>
                </a:rPr>
                <a:t>sebelah kanan atas</a:t>
              </a:r>
            </a:p>
            <a:p>
              <a:pPr marL="265113" indent="-265113">
                <a:buFont typeface="Arial" pitchFamily="34" charset="0"/>
                <a:buChar char="•"/>
              </a:pPr>
              <a:endParaRPr lang="id-ID" b="1" i="1" dirty="0">
                <a:solidFill>
                  <a:srgbClr val="C00000"/>
                </a:solidFill>
                <a:latin typeface="Arial Black" pitchFamily="34" charset="0"/>
              </a:endParaRPr>
            </a:p>
            <a:p>
              <a:pPr marL="265113" indent="-265113" defTabSz="1422400" eaLnBrk="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PKM-GT : ditulis dengan jumlah </a:t>
              </a:r>
              <a:r>
                <a:rPr lang="id-ID" b="1" i="1" dirty="0">
                  <a:solidFill>
                    <a:srgbClr val="FF0000"/>
                  </a:solidFill>
                  <a:latin typeface="Arial Black" pitchFamily="34" charset="0"/>
                </a:rPr>
                <a:t>halaman maksimum </a:t>
              </a:r>
              <a:r>
                <a:rPr lang="id-ID" b="1" i="1" dirty="0" smtClean="0">
                  <a:solidFill>
                    <a:srgbClr val="FF0000"/>
                  </a:solidFill>
                  <a:latin typeface="Arial Black" pitchFamily="34" charset="0"/>
                </a:rPr>
                <a:t>10 mulai </a:t>
              </a:r>
              <a:r>
                <a:rPr lang="id-ID" b="1" i="1" dirty="0">
                  <a:solidFill>
                    <a:srgbClr val="FF0000"/>
                  </a:solidFill>
                  <a:latin typeface="Arial Black" pitchFamily="34" charset="0"/>
                </a:rPr>
                <a:t>Pendahuluan sampai akhir Lampiran</a:t>
              </a:r>
            </a:p>
            <a:p>
              <a:pPr marL="265113" indent="-265113" defTabSz="1422400" eaLnBrk="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PKM-AI : </a:t>
              </a:r>
              <a:r>
                <a:rPr lang="id-ID" b="1" i="1" dirty="0">
                  <a:solidFill>
                    <a:srgbClr val="FF0000"/>
                  </a:solidFill>
                  <a:latin typeface="Arial Black" pitchFamily="34" charset="0"/>
                </a:rPr>
                <a:t>minimal 8 halaman</a:t>
              </a: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, </a:t>
              </a:r>
              <a:r>
                <a:rPr lang="id-ID" b="1" i="1" dirty="0">
                  <a:solidFill>
                    <a:srgbClr val="FF0000"/>
                  </a:solidFill>
                  <a:latin typeface="Arial Black" pitchFamily="34" charset="0"/>
                </a:rPr>
                <a:t>maksimal 10 halaman</a:t>
              </a:r>
            </a:p>
            <a:p>
              <a:pPr marL="265113" indent="-265113" defTabSz="1422400" eaLnBrk="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PKM-AI </a:t>
              </a:r>
              <a:r>
                <a:rPr lang="id-ID" b="1" i="1" u="sng" dirty="0">
                  <a:solidFill>
                    <a:srgbClr val="336600"/>
                  </a:solidFill>
                  <a:latin typeface="Arial Black" pitchFamily="34" charset="0"/>
                </a:rPr>
                <a:t>wajib</a:t>
              </a: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 menyertakan Lembar Pernyataan (tanpa meterai) yang berisi sumber penulisan dan belum pernah dipublikasikan (TT ketua Tim dan Ketua Unit</a:t>
              </a:r>
              <a:r>
                <a:rPr lang="id-ID" b="1" i="1" dirty="0" smtClean="0">
                  <a:solidFill>
                    <a:srgbClr val="336600"/>
                  </a:solidFill>
                  <a:latin typeface="Arial Black" pitchFamily="34" charset="0"/>
                </a:rPr>
                <a:t>)</a:t>
              </a:r>
            </a:p>
            <a:p>
              <a:pPr marL="265113" indent="-265113" defTabSz="1422400" eaLnBrk="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endParaRPr lang="id-ID" b="1" i="1" dirty="0">
                <a:solidFill>
                  <a:srgbClr val="336600"/>
                </a:solidFill>
                <a:latin typeface="Arial Black" pitchFamily="34" charset="0"/>
              </a:endParaRPr>
            </a:p>
            <a:p>
              <a:pPr marL="265113" indent="-265113" defTabSz="1422400" eaLnBrk="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PKM-T dan PKM-M </a:t>
              </a:r>
              <a:r>
                <a:rPr lang="id-ID" b="1" i="1" u="sng" dirty="0">
                  <a:solidFill>
                    <a:srgbClr val="336600"/>
                  </a:solidFill>
                  <a:latin typeface="Arial Black" pitchFamily="34" charset="0"/>
                </a:rPr>
                <a:t>wajib</a:t>
              </a: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 menyertakan Lembar Kesediaan Bekerjasama dari Mitra (dengan </a:t>
              </a:r>
              <a:r>
                <a:rPr lang="id-ID" b="1" i="1" dirty="0" smtClean="0">
                  <a:solidFill>
                    <a:srgbClr val="336600"/>
                  </a:solidFill>
                  <a:latin typeface="Arial Black" pitchFamily="34" charset="0"/>
                </a:rPr>
                <a:t>meterai </a:t>
              </a:r>
              <a:r>
                <a:rPr lang="id-ID" b="1" i="1" dirty="0" smtClean="0">
                  <a:solidFill>
                    <a:srgbClr val="FF0000"/>
                  </a:solidFill>
                  <a:latin typeface="Arial Black" pitchFamily="34" charset="0"/>
                </a:rPr>
                <a:t>bermeterai 6000</a:t>
              </a:r>
              <a:r>
                <a:rPr lang="id-ID" b="1" i="1" dirty="0" smtClean="0">
                  <a:solidFill>
                    <a:srgbClr val="336600"/>
                  </a:solidFill>
                  <a:latin typeface="Arial Black" pitchFamily="34" charset="0"/>
                </a:rPr>
                <a:t>), </a:t>
              </a:r>
              <a:r>
                <a:rPr lang="id-ID" b="1" i="1" dirty="0">
                  <a:solidFill>
                    <a:srgbClr val="336600"/>
                  </a:solidFill>
                  <a:latin typeface="Arial Black" pitchFamily="34" charset="0"/>
                </a:rPr>
                <a:t>serta gambar </a:t>
              </a:r>
              <a:r>
                <a:rPr lang="id-ID" b="1" i="1" dirty="0">
                  <a:solidFill>
                    <a:srgbClr val="FF0000"/>
                  </a:solidFill>
                  <a:latin typeface="Arial Black" pitchFamily="34" charset="0"/>
                </a:rPr>
                <a:t>denah lokasi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79"/>
            <a:ext cx="8229601" cy="609600"/>
          </a:xfrm>
        </p:spPr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en-US" sz="3200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Aturan</a:t>
            </a:r>
            <a:r>
              <a:rPr lang="en-US" sz="3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. . . . </a:t>
            </a:r>
            <a:r>
              <a:rPr lang="id-ID" sz="3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(lanjutan)</a:t>
            </a:r>
            <a:endParaRPr lang="en-US" sz="3200" b="1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114747" y="813723"/>
            <a:ext cx="8914507" cy="5858801"/>
            <a:chOff x="892" y="474136"/>
            <a:chExt cx="8914507" cy="4307190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892" y="474136"/>
              <a:ext cx="8914507" cy="430719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31440" y="517644"/>
              <a:ext cx="8653411" cy="42424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defTabSz="1422400" eaLnBrk="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en-US" sz="2400" b="1" i="1" dirty="0">
                  <a:solidFill>
                    <a:srgbClr val="7030A0"/>
                  </a:solidFill>
                  <a:latin typeface="Comic Sans MS" pitchFamily="66" charset="0"/>
                </a:rPr>
                <a:t>K</a:t>
              </a:r>
              <a:r>
                <a:rPr lang="id-ID" sz="2000" b="1" i="1" dirty="0">
                  <a:solidFill>
                    <a:srgbClr val="7030A0"/>
                  </a:solidFill>
                  <a:latin typeface="Arial Black" pitchFamily="34" charset="0"/>
                </a:rPr>
                <a:t>etentuan penulisan proposal dan Karya Tulis:</a:t>
              </a:r>
            </a:p>
            <a:p>
              <a:pPr marL="265113" indent="-265113" defTabSz="1422400" eaLnBrk="0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Rujukan dan Daftar Pustaka menggunakan </a:t>
              </a:r>
              <a:r>
                <a:rPr lang="id-ID" sz="2000" b="1" i="1" dirty="0">
                  <a:solidFill>
                    <a:srgbClr val="FF0000"/>
                  </a:solidFill>
                  <a:latin typeface="Arial Black" pitchFamily="34" charset="0"/>
                </a:rPr>
                <a:t>Harvard Style</a:t>
              </a: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 berlaku untuk seluruh PKM baik proposal maupun karya </a:t>
              </a:r>
              <a:r>
                <a:rPr lang="id-ID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tulis</a:t>
              </a:r>
            </a:p>
            <a:p>
              <a:pPr marL="265113" indent="-265113" defTabSz="1422400" eaLnBrk="0">
                <a:spcAft>
                  <a:spcPts val="0"/>
                </a:spcAft>
                <a:defRPr/>
              </a:pPr>
              <a:endParaRPr lang="id-ID" sz="2000" b="1" i="1" dirty="0">
                <a:solidFill>
                  <a:srgbClr val="336600"/>
                </a:solidFill>
                <a:latin typeface="Arial Black" pitchFamily="34" charset="0"/>
              </a:endParaRPr>
            </a:p>
            <a:p>
              <a:pPr marL="265113" indent="-265113" defTabSz="1422400" eaLnBrk="0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Naskah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yang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pernah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memenangkan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suatu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lomba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penulisan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 smtClean="0">
                  <a:solidFill>
                    <a:srgbClr val="336600"/>
                  </a:solidFill>
                  <a:latin typeface="Arial Black" pitchFamily="34" charset="0"/>
                </a:rPr>
                <a:t>ilmiah</a:t>
              </a:r>
              <a:r>
                <a:rPr lang="id-ID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 smtClean="0">
                  <a:solidFill>
                    <a:srgbClr val="336600"/>
                  </a:solidFill>
                  <a:latin typeface="Arial Black" pitchFamily="34" charset="0"/>
                </a:rPr>
                <a:t>tidak</a:t>
              </a:r>
              <a:r>
                <a:rPr lang="en-US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berhak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lagi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diajukan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sebagai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>
                  <a:solidFill>
                    <a:srgbClr val="336600"/>
                  </a:solidFill>
                  <a:latin typeface="Arial Black" pitchFamily="34" charset="0"/>
                </a:rPr>
                <a:t>artikel</a:t>
              </a:r>
              <a:r>
                <a:rPr lang="en-US" sz="2000" b="1" i="1" dirty="0">
                  <a:solidFill>
                    <a:srgbClr val="336600"/>
                  </a:solidFill>
                  <a:latin typeface="Arial Black" pitchFamily="34" charset="0"/>
                </a:rPr>
                <a:t> PKM-AI</a:t>
              </a:r>
              <a:endParaRPr lang="id-ID" sz="2000" b="1" i="1" dirty="0">
                <a:solidFill>
                  <a:srgbClr val="336600"/>
                </a:solidFill>
                <a:latin typeface="Arial Black" pitchFamily="34" charset="0"/>
              </a:endParaRPr>
            </a:p>
            <a:p>
              <a:pPr marL="265113" indent="-265113" defTabSz="1422400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Dalam PKM proposal</a:t>
              </a:r>
              <a:r>
                <a:rPr lang="id-ID" sz="2000" b="1" i="1" dirty="0">
                  <a:solidFill>
                    <a:srgbClr val="FF0000"/>
                  </a:solidFill>
                  <a:latin typeface="Arial Black" pitchFamily="34" charset="0"/>
                </a:rPr>
                <a:t>, </a:t>
              </a:r>
              <a:r>
                <a:rPr lang="id-ID" sz="2000" b="1" i="1" dirty="0" smtClean="0">
                  <a:solidFill>
                    <a:srgbClr val="FF0000"/>
                  </a:solidFill>
                  <a:latin typeface="Arial Black" pitchFamily="34" charset="0"/>
                </a:rPr>
                <a:t>1 mahasiswa </a:t>
              </a: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hanya diperkenankan terlibat </a:t>
              </a:r>
              <a:r>
                <a:rPr lang="id-ID" sz="2000" b="1" i="1" dirty="0">
                  <a:solidFill>
                    <a:srgbClr val="FF0000"/>
                  </a:solidFill>
                  <a:latin typeface="Arial Black" pitchFamily="34" charset="0"/>
                </a:rPr>
                <a:t>dalam </a:t>
              </a:r>
              <a:r>
                <a:rPr lang="id-ID" sz="2000" b="1" i="1" dirty="0" smtClean="0">
                  <a:solidFill>
                    <a:srgbClr val="FF0000"/>
                  </a:solidFill>
                  <a:latin typeface="Arial Black" pitchFamily="34" charset="0"/>
                </a:rPr>
                <a:t>2 </a:t>
              </a:r>
              <a:r>
                <a:rPr lang="id-ID" sz="2000" b="1" i="1" dirty="0">
                  <a:solidFill>
                    <a:srgbClr val="FF0000"/>
                  </a:solidFill>
                  <a:latin typeface="Arial Black" pitchFamily="34" charset="0"/>
                </a:rPr>
                <a:t>PKM yang didanai </a:t>
              </a:r>
              <a:r>
                <a:rPr lang="id-ID" sz="2000" b="1" i="1" dirty="0" smtClean="0">
                  <a:solidFill>
                    <a:srgbClr val="FF0000"/>
                  </a:solidFill>
                  <a:latin typeface="Arial Black" pitchFamily="34" charset="0"/>
                </a:rPr>
                <a:t>(10 untuk </a:t>
              </a:r>
              <a:r>
                <a:rPr lang="id-ID" sz="2000" b="1" i="1" dirty="0">
                  <a:solidFill>
                    <a:srgbClr val="FF0000"/>
                  </a:solidFill>
                  <a:latin typeface="Arial Black" pitchFamily="34" charset="0"/>
                </a:rPr>
                <a:t>dosen pendamping</a:t>
              </a:r>
              <a:r>
                <a:rPr lang="id-ID" sz="2000" b="1" i="1" dirty="0" smtClean="0">
                  <a:solidFill>
                    <a:srgbClr val="FF0000"/>
                  </a:solidFill>
                  <a:latin typeface="Arial Black" pitchFamily="34" charset="0"/>
                </a:rPr>
                <a:t>)</a:t>
              </a:r>
            </a:p>
            <a:p>
              <a:pPr marL="265113" indent="-265113" defTabSz="1422400">
                <a:spcAft>
                  <a:spcPts val="0"/>
                </a:spcAft>
                <a:defRPr/>
              </a:pPr>
              <a:endParaRPr lang="id-ID" sz="2000" b="1" i="1" dirty="0">
                <a:solidFill>
                  <a:srgbClr val="FF0000"/>
                </a:solidFill>
                <a:latin typeface="Arial Black" pitchFamily="34" charset="0"/>
              </a:endParaRPr>
            </a:p>
            <a:p>
              <a:pPr marL="265113" indent="-265113" defTabSz="1422400" eaLnBrk="0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Dalam PKM Karya Tulis, 1 mahasiswa hanya diijinkan terlibat dalam </a:t>
              </a:r>
              <a:r>
                <a:rPr lang="id-ID" sz="2000" b="1" i="1" dirty="0">
                  <a:solidFill>
                    <a:srgbClr val="FF0000"/>
                  </a:solidFill>
                  <a:latin typeface="Arial Black" pitchFamily="34" charset="0"/>
                </a:rPr>
                <a:t>2 PKM </a:t>
              </a: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yang </a:t>
              </a:r>
              <a:r>
                <a:rPr lang="id-ID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menang</a:t>
              </a:r>
              <a:r>
                <a:rPr lang="en-US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,</a:t>
              </a:r>
              <a:r>
                <a:rPr lang="id-ID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 </a:t>
              </a: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sbg ketua-anggota atau anggota-anggota </a:t>
              </a:r>
              <a:r>
                <a:rPr lang="id-ID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(10 </a:t>
              </a:r>
              <a:r>
                <a:rPr lang="id-ID" sz="2000" b="1" i="1" dirty="0">
                  <a:solidFill>
                    <a:srgbClr val="336600"/>
                  </a:solidFill>
                  <a:latin typeface="Arial Black" pitchFamily="34" charset="0"/>
                </a:rPr>
                <a:t>untuk dosen pendamping</a:t>
              </a:r>
              <a:r>
                <a:rPr lang="id-ID" sz="2000" b="1" i="1" dirty="0" smtClean="0">
                  <a:solidFill>
                    <a:srgbClr val="336600"/>
                  </a:solidFill>
                  <a:latin typeface="Arial Black" pitchFamily="34" charset="0"/>
                </a:rPr>
                <a:t>)</a:t>
              </a:r>
            </a:p>
            <a:p>
              <a:pPr marL="265113" indent="-265113" defTabSz="1422400" eaLnBrk="0"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id-ID" sz="2000" b="1" i="1" dirty="0">
                <a:solidFill>
                  <a:srgbClr val="336600"/>
                </a:solidFill>
                <a:latin typeface="Arial Black" pitchFamily="34" charset="0"/>
              </a:endParaRPr>
            </a:p>
            <a:p>
              <a:pPr marL="265113" indent="-265113" defTabSz="1422400" eaLnBrk="0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id-ID" sz="2000" b="1" i="1" dirty="0">
                  <a:solidFill>
                    <a:srgbClr val="C00000"/>
                  </a:solidFill>
                  <a:latin typeface="Arial Black" pitchFamily="34" charset="0"/>
                </a:rPr>
                <a:t>Ada </a:t>
              </a:r>
              <a:r>
                <a:rPr lang="en-US" sz="2000" b="1" i="1" dirty="0" err="1" smtClean="0">
                  <a:solidFill>
                    <a:srgbClr val="C00000"/>
                  </a:solidFill>
                  <a:latin typeface="Arial Black" pitchFamily="34" charset="0"/>
                </a:rPr>
                <a:t>perubahan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 smtClean="0">
                  <a:solidFill>
                    <a:srgbClr val="C00000"/>
                  </a:solidFill>
                  <a:latin typeface="Arial Black" pitchFamily="34" charset="0"/>
                </a:rPr>
                <a:t>prosedur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2000" b="1" i="1" dirty="0" err="1" smtClean="0">
                  <a:solidFill>
                    <a:srgbClr val="C00000"/>
                  </a:solidFill>
                  <a:latin typeface="Arial Black" pitchFamily="34" charset="0"/>
                </a:rPr>
                <a:t>pengiriman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</a:rPr>
                <a:t> proposal 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 online, </a:t>
              </a:r>
              <a:r>
                <a:rPr lang="en-US" sz="2000" b="1" i="1" dirty="0" err="1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hanya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 1 (</a:t>
              </a:r>
              <a:r>
                <a:rPr lang="en-US" sz="2000" b="1" i="1" dirty="0" err="1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satu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) file proposal </a:t>
              </a:r>
              <a:r>
                <a:rPr lang="en-US" sz="2000" b="1" i="1" dirty="0" err="1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pdf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  </a:t>
              </a:r>
              <a:r>
                <a:rPr lang="en-US" sz="2000" b="1" i="1" dirty="0" err="1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ukuran</a:t>
              </a:r>
              <a:r>
                <a:rPr lang="en-US" sz="2000" b="1" i="1" dirty="0" smtClean="0">
                  <a:solidFill>
                    <a:srgbClr val="C00000"/>
                  </a:solidFill>
                  <a:latin typeface="Arial Black" pitchFamily="34" charset="0"/>
                  <a:sym typeface="Wingdings" pitchFamily="2" charset="2"/>
                </a:rPr>
                <a:t> max 5 Mb </a:t>
              </a:r>
              <a:r>
                <a:rPr lang="id-ID" sz="2000" b="1" i="1" dirty="0" smtClean="0">
                  <a:solidFill>
                    <a:srgbClr val="C00000"/>
                  </a:solidFill>
                  <a:latin typeface="Arial Black" pitchFamily="34" charset="0"/>
                </a:rPr>
                <a:t>(Panduan </a:t>
              </a:r>
              <a:r>
                <a:rPr lang="id-ID" sz="2000" b="1" i="1" dirty="0">
                  <a:solidFill>
                    <a:srgbClr val="C00000"/>
                  </a:solidFill>
                  <a:latin typeface="Arial Black" pitchFamily="34" charset="0"/>
                </a:rPr>
                <a:t>PKM </a:t>
              </a:r>
              <a:r>
                <a:rPr lang="id-ID" sz="2000" b="1" i="1" dirty="0" smtClean="0">
                  <a:solidFill>
                    <a:srgbClr val="C00000"/>
                  </a:solidFill>
                  <a:latin typeface="Arial Black" pitchFamily="34" charset="0"/>
                </a:rPr>
                <a:t>2014)s</a:t>
              </a:r>
              <a:endParaRPr lang="en-US" sz="2000" b="1" i="1" dirty="0">
                <a:solidFill>
                  <a:srgbClr val="C00000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 txBox="1">
            <a:spLocks noGrp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41206A42-A485-4FA2-A252-B4C119A074A9}" type="datetime2">
              <a:rPr lang="id-ID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pPr>
                <a:defRPr/>
              </a:pPr>
              <a:t>Rabu, 25 Maret 2015</a:t>
            </a:fld>
            <a:endParaRPr lang="id-ID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Footer Placeholder 5"/>
          <p:cNvSpPr txBox="1">
            <a:spLocks noGrp="1"/>
          </p:cNvSpPr>
          <p:nvPr/>
        </p:nvSpPr>
        <p:spPr bwMode="auto">
          <a:xfrm>
            <a:off x="2928926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id-ID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C31D43-53FB-4DC4-BB1D-8B093071E0B1}" type="slidenum">
              <a:rPr lang="id-ID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pPr algn="r">
                <a:defRPr/>
              </a:pPr>
              <a:t>26</a:t>
            </a:fld>
            <a:endParaRPr lang="id-ID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i="1" dirty="0" smtClean="0">
                <a:latin typeface="Arial Black" pitchFamily="34" charset="0"/>
              </a:rPr>
              <a:t>Tips </a:t>
            </a:r>
            <a:r>
              <a:rPr lang="en-US" sz="3600" i="1" dirty="0" err="1" smtClean="0">
                <a:latin typeface="Arial Black" pitchFamily="34" charset="0"/>
              </a:rPr>
              <a:t>Mencari</a:t>
            </a:r>
            <a:r>
              <a:rPr lang="en-US" sz="3600" i="1" dirty="0" smtClean="0">
                <a:latin typeface="Arial Black" pitchFamily="34" charset="0"/>
              </a:rPr>
              <a:t> </a:t>
            </a:r>
            <a:r>
              <a:rPr lang="en-US" sz="3600" i="1" dirty="0" err="1" smtClean="0">
                <a:latin typeface="Arial Black" pitchFamily="34" charset="0"/>
              </a:rPr>
              <a:t>Topik</a:t>
            </a:r>
            <a:r>
              <a:rPr lang="en-US" sz="3600" i="1" dirty="0" smtClean="0">
                <a:latin typeface="Arial Black" pitchFamily="34" charset="0"/>
              </a:rPr>
              <a:t> </a:t>
            </a:r>
            <a:r>
              <a:rPr lang="id-ID" sz="3600" i="1" dirty="0" smtClean="0">
                <a:latin typeface="Arial Black" pitchFamily="34" charset="0"/>
              </a:rPr>
              <a:t>Aktual </a:t>
            </a:r>
            <a:r>
              <a:rPr lang="en-US" sz="3600" i="1" dirty="0" smtClean="0">
                <a:latin typeface="Arial Black" pitchFamily="34" charset="0"/>
              </a:rPr>
              <a:t>yang </a:t>
            </a:r>
            <a:r>
              <a:rPr lang="en-US" sz="3600" i="1" dirty="0" err="1" smtClean="0">
                <a:latin typeface="Arial Black" pitchFamily="34" charset="0"/>
              </a:rPr>
              <a:t>Kreatif</a:t>
            </a:r>
            <a:r>
              <a:rPr lang="en-US" sz="3600" i="1" dirty="0" smtClean="0">
                <a:latin typeface="Arial Black" pitchFamily="34" charset="0"/>
              </a:rPr>
              <a:t> </a:t>
            </a:r>
            <a:r>
              <a:rPr lang="en-US" sz="3600" i="1" dirty="0" err="1" smtClean="0">
                <a:latin typeface="Arial Black" pitchFamily="34" charset="0"/>
              </a:rPr>
              <a:t>Secara</a:t>
            </a:r>
            <a:r>
              <a:rPr lang="en-US" sz="3600" i="1" dirty="0" smtClean="0">
                <a:latin typeface="Arial Black" pitchFamily="34" charset="0"/>
              </a:rPr>
              <a:t> </a:t>
            </a:r>
            <a:r>
              <a:rPr lang="en-US" sz="3600" i="1" dirty="0" err="1" smtClean="0">
                <a:latin typeface="Arial Black" pitchFamily="34" charset="0"/>
              </a:rPr>
              <a:t>Cepat</a:t>
            </a:r>
            <a:r>
              <a:rPr lang="en-US" sz="3600" i="1" dirty="0" smtClean="0">
                <a:latin typeface="Arial Black" pitchFamily="34" charset="0"/>
              </a:rPr>
              <a:t> </a:t>
            </a:r>
            <a:r>
              <a:rPr lang="en-US" sz="3600" i="1" dirty="0" err="1" smtClean="0">
                <a:latin typeface="Arial Black" pitchFamily="34" charset="0"/>
              </a:rPr>
              <a:t>dan</a:t>
            </a:r>
            <a:r>
              <a:rPr lang="en-US" sz="3600" i="1" dirty="0" smtClean="0">
                <a:latin typeface="Arial Black" pitchFamily="34" charset="0"/>
              </a:rPr>
              <a:t> </a:t>
            </a:r>
            <a:r>
              <a:rPr lang="en-US" sz="3600" i="1" dirty="0" err="1" smtClean="0">
                <a:latin typeface="Arial Black" pitchFamily="34" charset="0"/>
              </a:rPr>
              <a:t>Tepat</a:t>
            </a:r>
            <a:endParaRPr lang="en-US" sz="3600" i="1" dirty="0" smtClean="0">
              <a:latin typeface="Arial Black" pitchFamily="34" charset="0"/>
            </a:endParaRP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24400" y="1981200"/>
            <a:ext cx="4419600" cy="1600200"/>
          </a:xfrm>
          <a:noFill/>
        </p:spPr>
        <p:txBody>
          <a:bodyPr/>
          <a:lstStyle/>
          <a:p>
            <a:pPr eaLnBrk="1" hangingPunct="1"/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Pilih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masalah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aktual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hangat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relevan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dan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mendesak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untuk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dipecahkan</a:t>
            </a:r>
            <a:endParaRPr lang="en-US" sz="2400" i="1" dirty="0" smtClean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graphicFrame>
        <p:nvGraphicFramePr>
          <p:cNvPr id="15362" name="Object 7"/>
          <p:cNvGraphicFramePr>
            <a:graphicFrameLocks/>
          </p:cNvGraphicFramePr>
          <p:nvPr>
            <p:ph sz="half" idx="4294967295"/>
          </p:nvPr>
        </p:nvGraphicFramePr>
        <p:xfrm>
          <a:off x="0" y="3429000"/>
          <a:ext cx="2743200" cy="2362200"/>
        </p:xfrm>
        <a:graphic>
          <a:graphicData uri="http://schemas.openxmlformats.org/presentationml/2006/ole">
            <p:oleObj spid="_x0000_s35842" name="Clip" r:id="rId3" imgW="1778760" imgH="1555560" progId="">
              <p:embed/>
            </p:oleObj>
          </a:graphicData>
        </a:graphic>
      </p:graphicFrame>
      <p:sp>
        <p:nvSpPr>
          <p:cNvPr id="15368" name="AutoShape 4"/>
          <p:cNvSpPr>
            <a:spLocks noChangeArrowheads="1"/>
          </p:cNvSpPr>
          <p:nvPr/>
        </p:nvSpPr>
        <p:spPr bwMode="auto">
          <a:xfrm>
            <a:off x="533400" y="3124200"/>
            <a:ext cx="1676400" cy="838200"/>
          </a:xfrm>
          <a:prstGeom prst="wedgeEllipseCallout">
            <a:avLst>
              <a:gd name="adj1" fmla="val -30116"/>
              <a:gd name="adj2" fmla="val -265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id-ID" sz="1800">
              <a:latin typeface="Arial" pitchFamily="34" charset="0"/>
            </a:endParaRPr>
          </a:p>
        </p:txBody>
      </p:sp>
      <p:sp>
        <p:nvSpPr>
          <p:cNvPr id="15369" name="AutoShape 5"/>
          <p:cNvSpPr>
            <a:spLocks noChangeArrowheads="1"/>
          </p:cNvSpPr>
          <p:nvPr/>
        </p:nvSpPr>
        <p:spPr bwMode="auto">
          <a:xfrm>
            <a:off x="1828800" y="4724400"/>
            <a:ext cx="1371600" cy="914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id-ID" sz="1800">
              <a:latin typeface="Arial" pitchFamily="34" charset="0"/>
            </a:endParaRPr>
          </a:p>
        </p:txBody>
      </p:sp>
      <p:pic>
        <p:nvPicPr>
          <p:cNvPr id="15370" name="Picture 6" descr="j03012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524000"/>
            <a:ext cx="26416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2971800" y="3886200"/>
            <a:ext cx="5715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buFontTx/>
              <a:buChar char="•"/>
            </a:pP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Kaitkan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dengan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bidang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PKM yang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ada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untuk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mencari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solusinya</a:t>
            </a:r>
            <a:endParaRPr lang="en-US" sz="2400" i="1" dirty="0">
              <a:solidFill>
                <a:srgbClr val="0070C0"/>
              </a:solidFill>
              <a:latin typeface="Century Schoolbook" pitchFamily="18" charset="0"/>
            </a:endParaRPr>
          </a:p>
          <a:p>
            <a:pPr marL="174625" indent="-174625">
              <a:buFontTx/>
              <a:buChar char="•"/>
            </a:pP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Sedapat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mungkin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bermanfaat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langsung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bagi</a:t>
            </a:r>
            <a:r>
              <a:rPr lang="en-US" sz="2400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Century Schoolbook" pitchFamily="18" charset="0"/>
              </a:rPr>
              <a:t>masyarakat</a:t>
            </a:r>
            <a:endParaRPr lang="en-US" sz="2400" i="1" dirty="0">
              <a:solidFill>
                <a:srgbClr val="0070C0"/>
              </a:solidFill>
              <a:latin typeface="Century Schoolbook" pitchFamily="18" charset="0"/>
            </a:endParaRPr>
          </a:p>
          <a:p>
            <a:pPr marL="174625" indent="-174625">
              <a:spcBef>
                <a:spcPct val="50000"/>
              </a:spcBef>
            </a:pPr>
            <a:endParaRPr lang="id-ID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Contoh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menem</a:t>
            </a:r>
            <a:r>
              <a:rPr lang="id-ID" sz="4000" i="1" dirty="0" smtClean="0">
                <a:solidFill>
                  <a:srgbClr val="FF0000"/>
                </a:solidFill>
                <a:latin typeface="Arial Black" pitchFamily="34" charset="0"/>
              </a:rPr>
              <a:t>u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kan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ide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id-ID" sz="4000" i="1" dirty="0" smtClean="0">
                <a:solidFill>
                  <a:srgbClr val="FF0000"/>
                </a:solidFill>
                <a:latin typeface="Arial Black" pitchFamily="34" charset="0"/>
              </a:rPr>
              <a:t>aktual yang baru dan kreatif 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r>
              <a:rPr lang="en-US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D68D1-B2C6-44F9-8DEA-B3DC277CF638}" type="slidenum">
              <a:rPr lang="id-ID"/>
              <a:pPr>
                <a:defRPr/>
              </a:pPr>
              <a:t>27</a:t>
            </a:fld>
            <a:endParaRPr lang="id-ID"/>
          </a:p>
        </p:txBody>
      </p:sp>
      <p:sp>
        <p:nvSpPr>
          <p:cNvPr id="140291" name="AutoShape 3"/>
          <p:cNvSpPr>
            <a:spLocks noChangeArrowheads="1"/>
          </p:cNvSpPr>
          <p:nvPr/>
        </p:nvSpPr>
        <p:spPr bwMode="auto">
          <a:xfrm>
            <a:off x="838200" y="1524000"/>
            <a:ext cx="2133600" cy="1066800"/>
          </a:xfrm>
          <a:prstGeom prst="cloudCallout">
            <a:avLst>
              <a:gd name="adj1" fmla="val -44421"/>
              <a:gd name="adj2" fmla="val 69940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b="1">
                <a:solidFill>
                  <a:srgbClr val="FF6600"/>
                </a:solidFill>
                <a:latin typeface="Comic Sans MS" pitchFamily="66" charset="0"/>
              </a:rPr>
              <a:t>Ide Kreatif ?</a:t>
            </a:r>
          </a:p>
        </p:txBody>
      </p:sp>
      <p:sp>
        <p:nvSpPr>
          <p:cNvPr id="140292" name="AutoShape 4"/>
          <p:cNvSpPr>
            <a:spLocks noChangeArrowheads="1"/>
          </p:cNvSpPr>
          <p:nvPr/>
        </p:nvSpPr>
        <p:spPr bwMode="auto">
          <a:xfrm>
            <a:off x="457200" y="2971800"/>
            <a:ext cx="3124200" cy="1371600"/>
          </a:xfrm>
          <a:prstGeom prst="flowChartMultidocumen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 err="1">
                <a:latin typeface="Comic Sans MS" pitchFamily="66" charset="0"/>
              </a:rPr>
              <a:t>Keresahan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masyarakat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terhadap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konversi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minyak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tanah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ke</a:t>
            </a:r>
            <a:r>
              <a:rPr lang="en-US" i="1" dirty="0">
                <a:latin typeface="Comic Sans MS" pitchFamily="66" charset="0"/>
              </a:rPr>
              <a:t> gas ?</a:t>
            </a:r>
          </a:p>
        </p:txBody>
      </p:sp>
      <p:sp>
        <p:nvSpPr>
          <p:cNvPr id="67593" name="AutoShape 6"/>
          <p:cNvSpPr>
            <a:spLocks noChangeArrowheads="1"/>
          </p:cNvSpPr>
          <p:nvPr/>
        </p:nvSpPr>
        <p:spPr bwMode="auto">
          <a:xfrm>
            <a:off x="990600" y="4572000"/>
            <a:ext cx="304800" cy="533400"/>
          </a:xfrm>
          <a:prstGeom prst="downArrowCallout">
            <a:avLst>
              <a:gd name="adj1" fmla="val 25000"/>
              <a:gd name="adj2" fmla="val 25000"/>
              <a:gd name="adj3" fmla="val 29167"/>
              <a:gd name="adj4" fmla="val 6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5" name="AutoShape 7"/>
          <p:cNvSpPr>
            <a:spLocks noChangeArrowheads="1"/>
          </p:cNvSpPr>
          <p:nvPr/>
        </p:nvSpPr>
        <p:spPr bwMode="auto">
          <a:xfrm>
            <a:off x="1600200" y="42672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6" name="AutoShape 8"/>
          <p:cNvSpPr>
            <a:spLocks noChangeArrowheads="1"/>
          </p:cNvSpPr>
          <p:nvPr/>
        </p:nvSpPr>
        <p:spPr bwMode="auto">
          <a:xfrm rot="-241319">
            <a:off x="42863" y="4743450"/>
            <a:ext cx="3738562" cy="1379538"/>
          </a:xfrm>
          <a:prstGeom prst="flowChartMagneticTape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381000" y="5029200"/>
            <a:ext cx="3190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 err="1">
                <a:latin typeface="Comic Sans MS" pitchFamily="66" charset="0"/>
              </a:rPr>
              <a:t>Tingkatkan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pemahaman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masyarakat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thd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bahan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bakar</a:t>
            </a:r>
            <a:r>
              <a:rPr lang="en-US" i="1" dirty="0">
                <a:latin typeface="Comic Sans MS" pitchFamily="66" charset="0"/>
              </a:rPr>
              <a:t> gas</a:t>
            </a:r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3357563" y="5715000"/>
            <a:ext cx="457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9" name="AutoShape 11"/>
          <p:cNvSpPr>
            <a:spLocks noChangeArrowheads="1"/>
          </p:cNvSpPr>
          <p:nvPr/>
        </p:nvSpPr>
        <p:spPr bwMode="auto">
          <a:xfrm>
            <a:off x="4343400" y="4191000"/>
            <a:ext cx="914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>
            <a:off x="4419600" y="1752600"/>
            <a:ext cx="914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301" name="AutoShape 13"/>
          <p:cNvSpPr>
            <a:spLocks noChangeArrowheads="1"/>
          </p:cNvSpPr>
          <p:nvPr/>
        </p:nvSpPr>
        <p:spPr bwMode="auto">
          <a:xfrm>
            <a:off x="4343400" y="2590800"/>
            <a:ext cx="914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302" name="AutoShape 14"/>
          <p:cNvSpPr>
            <a:spLocks noChangeArrowheads="1"/>
          </p:cNvSpPr>
          <p:nvPr/>
        </p:nvSpPr>
        <p:spPr bwMode="auto">
          <a:xfrm>
            <a:off x="4343400" y="3429000"/>
            <a:ext cx="914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303" name="AutoShape 15"/>
          <p:cNvSpPr>
            <a:spLocks noChangeArrowheads="1"/>
          </p:cNvSpPr>
          <p:nvPr/>
        </p:nvSpPr>
        <p:spPr bwMode="auto">
          <a:xfrm>
            <a:off x="3733800" y="4724400"/>
            <a:ext cx="2362200" cy="1676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304" name="Text Box 16"/>
          <p:cNvSpPr txBox="1">
            <a:spLocks noChangeArrowheads="1"/>
          </p:cNvSpPr>
          <p:nvPr/>
        </p:nvSpPr>
        <p:spPr bwMode="auto">
          <a:xfrm>
            <a:off x="4214813" y="5214938"/>
            <a:ext cx="1733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err="1">
                <a:solidFill>
                  <a:srgbClr val="FF0000"/>
                </a:solidFill>
                <a:latin typeface="Comic Sans MS" pitchFamily="66" charset="0"/>
              </a:rPr>
              <a:t>Kaitkan</a:t>
            </a:r>
            <a:r>
              <a:rPr lang="en-US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mic Sans MS" pitchFamily="66" charset="0"/>
              </a:rPr>
              <a:t>dng</a:t>
            </a:r>
            <a:r>
              <a:rPr lang="en-US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mic Sans MS" pitchFamily="66" charset="0"/>
              </a:rPr>
              <a:t>topik</a:t>
            </a:r>
            <a:r>
              <a:rPr lang="en-US" b="1" i="1" dirty="0">
                <a:solidFill>
                  <a:srgbClr val="FF0000"/>
                </a:solidFill>
                <a:latin typeface="Comic Sans MS" pitchFamily="66" charset="0"/>
              </a:rPr>
              <a:t> PKM</a:t>
            </a:r>
          </a:p>
        </p:txBody>
      </p:sp>
      <p:sp>
        <p:nvSpPr>
          <p:cNvPr id="140305" name="Text Box 17"/>
          <p:cNvSpPr txBox="1">
            <a:spLocks noChangeArrowheads="1"/>
          </p:cNvSpPr>
          <p:nvPr/>
        </p:nvSpPr>
        <p:spPr bwMode="auto">
          <a:xfrm>
            <a:off x="5410200" y="17526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 dirty="0"/>
              <a:t>PKMM: </a:t>
            </a:r>
            <a:r>
              <a:rPr lang="en-US" sz="1400" b="1" i="1" dirty="0" err="1"/>
              <a:t>Sosialisasi</a:t>
            </a:r>
            <a:r>
              <a:rPr lang="en-US" sz="1400" b="1" i="1" dirty="0"/>
              <a:t> </a:t>
            </a:r>
            <a:r>
              <a:rPr lang="en-US" sz="1400" b="1" i="1" dirty="0" err="1"/>
              <a:t>penggunaan</a:t>
            </a:r>
            <a:r>
              <a:rPr lang="en-US" sz="1400" b="1" i="1" dirty="0"/>
              <a:t> </a:t>
            </a:r>
            <a:r>
              <a:rPr lang="en-US" sz="1400" b="1" i="1" dirty="0" err="1"/>
              <a:t>bahan</a:t>
            </a:r>
            <a:r>
              <a:rPr lang="en-US" sz="1400" b="1" i="1" dirty="0"/>
              <a:t> </a:t>
            </a:r>
            <a:r>
              <a:rPr lang="en-US" sz="1400" b="1" i="1" dirty="0" err="1"/>
              <a:t>bakar</a:t>
            </a:r>
            <a:r>
              <a:rPr lang="en-US" sz="1400" b="1" i="1" dirty="0"/>
              <a:t> gas </a:t>
            </a:r>
            <a:r>
              <a:rPr lang="en-US" sz="1400" b="1" i="1" dirty="0" err="1"/>
              <a:t>untuk</a:t>
            </a:r>
            <a:r>
              <a:rPr lang="en-US" sz="1400" b="1" i="1" dirty="0"/>
              <a:t> </a:t>
            </a:r>
            <a:r>
              <a:rPr lang="en-US" sz="1400" b="1" i="1" dirty="0" err="1"/>
              <a:t>rumah</a:t>
            </a:r>
            <a:r>
              <a:rPr lang="en-US" sz="1400" b="1" i="1" dirty="0"/>
              <a:t> </a:t>
            </a:r>
            <a:r>
              <a:rPr lang="en-US" sz="1400" b="1" i="1" dirty="0" err="1"/>
              <a:t>tangga</a:t>
            </a:r>
            <a:endParaRPr lang="en-US" sz="1400" b="1" i="1" dirty="0"/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5410200" y="25908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 dirty="0">
                <a:solidFill>
                  <a:srgbClr val="FF0000"/>
                </a:solidFill>
              </a:rPr>
              <a:t>PKMK: </a:t>
            </a:r>
            <a:r>
              <a:rPr lang="en-US" sz="1400" b="1" i="1" dirty="0" err="1">
                <a:solidFill>
                  <a:srgbClr val="FF0000"/>
                </a:solidFill>
              </a:rPr>
              <a:t>Pengembangan</a:t>
            </a:r>
            <a:r>
              <a:rPr lang="en-US" sz="1400" b="1" i="1" dirty="0">
                <a:solidFill>
                  <a:srgbClr val="FF0000"/>
                </a:solidFill>
              </a:rPr>
              <a:t> unit </a:t>
            </a:r>
            <a:r>
              <a:rPr lang="en-US" sz="1400" b="1" i="1" dirty="0" err="1">
                <a:solidFill>
                  <a:srgbClr val="FF0000"/>
                </a:solidFill>
              </a:rPr>
              <a:t>bisnis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bahan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bakar</a:t>
            </a:r>
            <a:r>
              <a:rPr lang="en-US" sz="1400" b="1" i="1" dirty="0">
                <a:solidFill>
                  <a:srgbClr val="FF0000"/>
                </a:solidFill>
              </a:rPr>
              <a:t> gas </a:t>
            </a:r>
            <a:r>
              <a:rPr lang="en-US" sz="1400" b="1" i="1" dirty="0" err="1">
                <a:solidFill>
                  <a:srgbClr val="FF0000"/>
                </a:solidFill>
              </a:rPr>
              <a:t>berbasis</a:t>
            </a:r>
            <a:r>
              <a:rPr lang="en-US" sz="1400" b="1" i="1" dirty="0">
                <a:solidFill>
                  <a:srgbClr val="FF0000"/>
                </a:solidFill>
              </a:rPr>
              <a:t> Website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410200" y="35052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 dirty="0"/>
              <a:t>PKMT: </a:t>
            </a:r>
            <a:r>
              <a:rPr lang="en-US" sz="1400" b="1" i="1" dirty="0" err="1"/>
              <a:t>Rancang</a:t>
            </a:r>
            <a:r>
              <a:rPr lang="en-US" sz="1400" b="1" i="1" dirty="0"/>
              <a:t> </a:t>
            </a:r>
            <a:r>
              <a:rPr lang="en-US" sz="1400" b="1" i="1" dirty="0" err="1"/>
              <a:t>bangun</a:t>
            </a:r>
            <a:r>
              <a:rPr lang="en-US" sz="1400" b="1" i="1" dirty="0"/>
              <a:t> </a:t>
            </a:r>
            <a:r>
              <a:rPr lang="en-US" sz="1400" b="1" i="1" dirty="0" err="1"/>
              <a:t>kompor</a:t>
            </a:r>
            <a:r>
              <a:rPr lang="en-US" sz="1400" b="1" i="1" dirty="0"/>
              <a:t> gas yang </a:t>
            </a:r>
            <a:r>
              <a:rPr lang="en-US" sz="1400" b="1" i="1" dirty="0" err="1"/>
              <a:t>murah</a:t>
            </a:r>
            <a:r>
              <a:rPr lang="en-US" sz="1400" b="1" i="1" dirty="0"/>
              <a:t>, </a:t>
            </a:r>
            <a:r>
              <a:rPr lang="en-US" sz="1400" b="1" i="1" dirty="0" err="1"/>
              <a:t>aman</a:t>
            </a:r>
            <a:r>
              <a:rPr lang="en-US" sz="1400" b="1" i="1" dirty="0"/>
              <a:t> </a:t>
            </a:r>
            <a:r>
              <a:rPr lang="en-US" sz="1400" b="1" i="1" dirty="0" err="1"/>
              <a:t>dan</a:t>
            </a:r>
            <a:r>
              <a:rPr lang="en-US" sz="1400" b="1" i="1" dirty="0"/>
              <a:t> </a:t>
            </a:r>
            <a:r>
              <a:rPr lang="en-US" sz="1400" b="1" i="1" dirty="0" err="1"/>
              <a:t>hemat</a:t>
            </a:r>
            <a:r>
              <a:rPr lang="en-US" sz="1400" b="1" i="1" dirty="0"/>
              <a:t> </a:t>
            </a:r>
            <a:r>
              <a:rPr lang="en-US" sz="1400" b="1" i="1" dirty="0" err="1"/>
              <a:t>energi</a:t>
            </a:r>
            <a:endParaRPr lang="en-US" sz="1400" b="1" i="1" dirty="0"/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5410200" y="4191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 dirty="0"/>
              <a:t>PKMP: </a:t>
            </a:r>
            <a:r>
              <a:rPr lang="en-US" sz="1400" b="1" i="1" dirty="0" err="1"/>
              <a:t>Presepsi</a:t>
            </a:r>
            <a:r>
              <a:rPr lang="en-US" sz="1400" b="1" i="1" dirty="0"/>
              <a:t> </a:t>
            </a:r>
            <a:r>
              <a:rPr lang="en-US" sz="1400" b="1" i="1" dirty="0" err="1"/>
              <a:t>masyarakat</a:t>
            </a:r>
            <a:r>
              <a:rPr lang="en-US" sz="1400" b="1" i="1" dirty="0"/>
              <a:t> </a:t>
            </a:r>
            <a:r>
              <a:rPr lang="en-US" sz="1400" b="1" i="1" dirty="0" err="1"/>
              <a:t>terhadap</a:t>
            </a:r>
            <a:r>
              <a:rPr lang="en-US" sz="1400" b="1" i="1" dirty="0"/>
              <a:t> </a:t>
            </a:r>
            <a:r>
              <a:rPr lang="en-US" sz="1400" b="1" i="1" dirty="0" err="1"/>
              <a:t>pemakaian</a:t>
            </a:r>
            <a:r>
              <a:rPr lang="en-US" sz="1400" b="1" i="1" dirty="0"/>
              <a:t> </a:t>
            </a:r>
            <a:r>
              <a:rPr lang="en-US" sz="1400" b="1" i="1" dirty="0" err="1"/>
              <a:t>bahan</a:t>
            </a:r>
            <a:r>
              <a:rPr lang="en-US" sz="1400" b="1" i="1" dirty="0"/>
              <a:t> </a:t>
            </a:r>
            <a:r>
              <a:rPr lang="en-US" sz="1400" b="1" i="1" dirty="0" err="1"/>
              <a:t>bakar</a:t>
            </a:r>
            <a:r>
              <a:rPr lang="en-US" sz="1400" b="1" i="1" dirty="0"/>
              <a:t>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nimBg="1"/>
      <p:bldP spid="140292" grpId="0" animBg="1"/>
      <p:bldP spid="140293" grpId="0"/>
      <p:bldP spid="140295" grpId="0" animBg="1"/>
      <p:bldP spid="140296" grpId="0" animBg="1"/>
      <p:bldP spid="140297" grpId="0"/>
      <p:bldP spid="140298" grpId="0" animBg="1"/>
      <p:bldP spid="140299" grpId="0" animBg="1"/>
      <p:bldP spid="140300" grpId="0" animBg="1"/>
      <p:bldP spid="140301" grpId="0" animBg="1"/>
      <p:bldP spid="140302" grpId="0" animBg="1"/>
      <p:bldP spid="140303" grpId="0" animBg="1"/>
      <p:bldP spid="140304" grpId="0"/>
      <p:bldP spid="140305" grpId="0"/>
      <p:bldP spid="140306" grpId="0"/>
      <p:bldP spid="140307" grpId="0"/>
      <p:bldP spid="14030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143932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AutoShape 2"/>
          <p:cNvSpPr>
            <a:spLocks noChangeArrowheads="1"/>
          </p:cNvSpPr>
          <p:nvPr/>
        </p:nvSpPr>
        <p:spPr bwMode="auto">
          <a:xfrm>
            <a:off x="84774" y="3115329"/>
            <a:ext cx="1449956" cy="56405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 i="1" dirty="0" smtClean="0">
                <a:solidFill>
                  <a:schemeClr val="bg1"/>
                </a:solidFill>
              </a:rPr>
              <a:t>PKM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942573" y="4228047"/>
            <a:ext cx="2892619" cy="702961"/>
          </a:xfrm>
          <a:prstGeom prst="rect">
            <a:avLst/>
          </a:prstGeom>
          <a:solidFill>
            <a:srgbClr val="0000CC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d-ID" sz="2000" b="1" i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PKM Gagasan Tertulis (PKM-GT</a:t>
            </a:r>
            <a:r>
              <a:rPr lang="id-ID" sz="2000" b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endParaRPr lang="en-US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593431" y="4829844"/>
            <a:ext cx="1660729" cy="689744"/>
          </a:xfrm>
          <a:prstGeom prst="rect">
            <a:avLst/>
          </a:prstGeom>
          <a:solidFill>
            <a:srgbClr val="0000CC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/>
            <a:r>
              <a:rPr lang="id-ID" sz="2000" b="1" i="1" dirty="0" smtClean="0">
                <a:solidFill>
                  <a:srgbClr val="FFCCFF"/>
                </a:solidFill>
                <a:latin typeface="Calibri" pitchFamily="34" charset="0"/>
                <a:cs typeface="Calibri" pitchFamily="34" charset="0"/>
              </a:rPr>
              <a:t>Karya Tulis</a:t>
            </a:r>
            <a:endParaRPr lang="en-US" sz="2000" b="1" i="1" dirty="0">
              <a:solidFill>
                <a:srgbClr val="FFCC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1004434" y="1935780"/>
            <a:ext cx="1378435" cy="1087241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2533762" y="1576365"/>
            <a:ext cx="1639624" cy="712565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d-ID" sz="2000" b="1" i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Proposal Kegiatan</a:t>
            </a:r>
            <a:endParaRPr lang="en-US" sz="2000" b="1" i="1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4876172" y="95034"/>
            <a:ext cx="2917371" cy="639561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eaLnBrk="1" hangingPunct="1"/>
            <a:r>
              <a:rPr lang="id-ID" sz="2000" b="1" i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PKM Penelitian  (PKM-P)</a:t>
            </a:r>
            <a:endParaRPr lang="en-US" sz="2000" b="1" i="1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941328" y="3826668"/>
            <a:ext cx="1549242" cy="1195897"/>
          </a:xfrm>
          <a:prstGeom prst="line">
            <a:avLst/>
          </a:prstGeom>
          <a:noFill/>
          <a:ln w="50800">
            <a:solidFill>
              <a:srgbClr val="76FF4B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4935842" y="5647183"/>
            <a:ext cx="2892619" cy="702961"/>
          </a:xfrm>
          <a:prstGeom prst="rect">
            <a:avLst/>
          </a:prstGeom>
          <a:solidFill>
            <a:srgbClr val="0000CC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d-ID" sz="2200" b="1" i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PKM Artikel Ilmiah (PKM-AI)</a:t>
            </a:r>
            <a:endParaRPr lang="en-US" sz="2200" b="1" i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4869440" y="894284"/>
            <a:ext cx="2917371" cy="639561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eaLnBrk="1" hangingPunct="1"/>
            <a:r>
              <a:rPr lang="id-ID" sz="2000" b="1" i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PKM Penerapan Teknologi (PKM-T)</a:t>
            </a:r>
            <a:endParaRPr lang="en-US" sz="2000" b="1" i="1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Rectangle 38"/>
          <p:cNvSpPr>
            <a:spLocks noChangeArrowheads="1"/>
          </p:cNvSpPr>
          <p:nvPr/>
        </p:nvSpPr>
        <p:spPr bwMode="auto">
          <a:xfrm>
            <a:off x="4882903" y="1675693"/>
            <a:ext cx="2917371" cy="639561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eaLnBrk="1" hangingPunct="1"/>
            <a:r>
              <a:rPr lang="id-ID" sz="2000" b="1" i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PKM Kewirausahaan (PKM-K)</a:t>
            </a:r>
            <a:endParaRPr lang="en-US" sz="2000" b="1" i="1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38"/>
          <p:cNvSpPr>
            <a:spLocks noChangeArrowheads="1"/>
          </p:cNvSpPr>
          <p:nvPr/>
        </p:nvSpPr>
        <p:spPr bwMode="auto">
          <a:xfrm>
            <a:off x="4887868" y="2422990"/>
            <a:ext cx="2917371" cy="639561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lIns="36000" rIns="36000" anchor="ctr" anchorCtr="0"/>
          <a:lstStyle/>
          <a:p>
            <a:pPr algn="ctr" eaLnBrk="1" hangingPunct="1"/>
            <a:r>
              <a:rPr lang="id-ID" sz="2000" b="1" i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PKM Pengabdian Masyarakat (PKM-M</a:t>
            </a:r>
            <a:r>
              <a:rPr lang="id-ID" sz="2000" b="1" dirty="0" smtClean="0">
                <a:solidFill>
                  <a:srgbClr val="800000"/>
                </a:solidFill>
                <a:latin typeface="Comic Sans MS" pitchFamily="66" charset="0"/>
              </a:rPr>
              <a:t>)</a:t>
            </a:r>
            <a:endParaRPr lang="en-US" sz="20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50" name="Line 18"/>
          <p:cNvSpPr>
            <a:spLocks noChangeShapeType="1"/>
          </p:cNvSpPr>
          <p:nvPr/>
        </p:nvSpPr>
        <p:spPr bwMode="auto">
          <a:xfrm flipV="1">
            <a:off x="4269096" y="399464"/>
            <a:ext cx="497299" cy="1374456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 flipV="1">
            <a:off x="4294548" y="1154007"/>
            <a:ext cx="471849" cy="637898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>
            <a:off x="4281084" y="1791905"/>
            <a:ext cx="530997" cy="205414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>
            <a:off x="4281084" y="1818065"/>
            <a:ext cx="530996" cy="874617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4" name="Line 44"/>
          <p:cNvSpPr>
            <a:spLocks noChangeShapeType="1"/>
          </p:cNvSpPr>
          <p:nvPr/>
        </p:nvSpPr>
        <p:spPr bwMode="auto">
          <a:xfrm flipV="1">
            <a:off x="4321473" y="4551698"/>
            <a:ext cx="551963" cy="627821"/>
          </a:xfrm>
          <a:prstGeom prst="line">
            <a:avLst/>
          </a:prstGeom>
          <a:noFill/>
          <a:ln w="50800">
            <a:solidFill>
              <a:srgbClr val="76FF4B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>
            <a:off x="4334935" y="5271077"/>
            <a:ext cx="538502" cy="758615"/>
          </a:xfrm>
          <a:prstGeom prst="line">
            <a:avLst/>
          </a:prstGeom>
          <a:noFill/>
          <a:ln w="50800">
            <a:solidFill>
              <a:srgbClr val="76FF4B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>
            <a:off x="2716347" y="2395747"/>
            <a:ext cx="1308950" cy="442526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 b="1" i="1" dirty="0" smtClean="0">
                <a:latin typeface="Calibri" pitchFamily="34" charset="0"/>
                <a:cs typeface="Calibri" pitchFamily="34" charset="0"/>
              </a:rPr>
              <a:t>September</a:t>
            </a:r>
            <a:endParaRPr lang="id-ID" sz="20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AutoShape 11"/>
          <p:cNvSpPr>
            <a:spLocks noChangeArrowheads="1"/>
          </p:cNvSpPr>
          <p:nvPr/>
        </p:nvSpPr>
        <p:spPr bwMode="auto">
          <a:xfrm>
            <a:off x="2736542" y="5632947"/>
            <a:ext cx="1308950" cy="442526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 b="1" i="1" dirty="0" smtClean="0">
                <a:latin typeface="Calibri" pitchFamily="34" charset="0"/>
                <a:cs typeface="Calibri" pitchFamily="34" charset="0"/>
              </a:rPr>
              <a:t>Maret</a:t>
            </a:r>
            <a:endParaRPr lang="id-ID" sz="20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AutoShape 11"/>
          <p:cNvSpPr>
            <a:spLocks noChangeArrowheads="1"/>
          </p:cNvSpPr>
          <p:nvPr/>
        </p:nvSpPr>
        <p:spPr bwMode="auto">
          <a:xfrm>
            <a:off x="8117904" y="274672"/>
            <a:ext cx="646202" cy="3479172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Pendanaan + PIMNAS</a:t>
            </a:r>
            <a:endParaRPr lang="id-ID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AutoShape 11"/>
          <p:cNvSpPr>
            <a:spLocks noChangeArrowheads="1"/>
          </p:cNvSpPr>
          <p:nvPr/>
        </p:nvSpPr>
        <p:spPr bwMode="auto">
          <a:xfrm>
            <a:off x="7919614" y="4207271"/>
            <a:ext cx="1224386" cy="749896"/>
          </a:xfrm>
          <a:prstGeom prst="flowChartAlternateProcess">
            <a:avLst/>
          </a:prstGeom>
          <a:solidFill>
            <a:srgbClr val="76FF4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>
              <a:lnSpc>
                <a:spcPts val="1400"/>
              </a:lnSpc>
            </a:pPr>
            <a:r>
              <a:rPr lang="id-ID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Hadiah + PIMNAS</a:t>
            </a:r>
            <a:endParaRPr lang="id-ID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auto">
          <a:xfrm>
            <a:off x="7933077" y="5626406"/>
            <a:ext cx="1103225" cy="749896"/>
          </a:xfrm>
          <a:prstGeom prst="flowChartAlternateProcess">
            <a:avLst/>
          </a:prstGeom>
          <a:solidFill>
            <a:srgbClr val="76FF4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>
              <a:lnSpc>
                <a:spcPts val="1400"/>
              </a:lnSpc>
            </a:pPr>
            <a:r>
              <a:rPr lang="id-ID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Hadiah + JURNAL</a:t>
            </a:r>
            <a:endParaRPr lang="id-ID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4890408" y="3179992"/>
            <a:ext cx="2917371" cy="639561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eaLnBrk="1" hangingPunct="1"/>
            <a:r>
              <a:rPr lang="id-ID" sz="2000" b="1" i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PKM Karsa Cipta (PKM-KC)</a:t>
            </a:r>
            <a:endParaRPr lang="en-US" sz="2000" b="1" i="1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4283625" y="1864916"/>
            <a:ext cx="513229" cy="1597103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476672"/>
            <a:ext cx="349188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i="1" kern="0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" pitchFamily="82" charset="0"/>
              </a:rPr>
              <a:t>PROGRAM KREATIVITAS MAHASISWA</a:t>
            </a:r>
          </a:p>
        </p:txBody>
      </p:sp>
    </p:spTree>
  </p:cSld>
  <p:clrMapOvr>
    <a:masterClrMapping/>
  </p:clrMapOvr>
  <p:transition>
    <p:randomBa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i="1" kern="0" dirty="0" err="1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itannic Bold" pitchFamily="34" charset="0"/>
              </a:rPr>
              <a:t>Bidang</a:t>
            </a:r>
            <a:r>
              <a:rPr lang="en-US" sz="3600" i="1" kern="0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itannic Bold" pitchFamily="34" charset="0"/>
              </a:rPr>
              <a:t> PKM </a:t>
            </a:r>
            <a:r>
              <a:rPr lang="en-US" sz="3600" i="1" kern="0" dirty="0" err="1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itannic Bold" pitchFamily="34" charset="0"/>
              </a:rPr>
              <a:t>dan</a:t>
            </a:r>
            <a:r>
              <a:rPr lang="en-US" sz="3600" i="1" kern="0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itannic Bold" pitchFamily="34" charset="0"/>
              </a:rPr>
              <a:t> </a:t>
            </a:r>
            <a:r>
              <a:rPr lang="en-US" sz="3600" i="1" kern="0" dirty="0" err="1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itannic Bold" pitchFamily="34" charset="0"/>
              </a:rPr>
              <a:t>Muara</a:t>
            </a:r>
            <a:r>
              <a:rPr lang="en-US" sz="3600" i="1" kern="0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itannic Bold" pitchFamily="34" charset="0"/>
              </a:rPr>
              <a:t> </a:t>
            </a:r>
            <a:r>
              <a:rPr lang="en-US" sz="3600" i="1" kern="0" dirty="0" err="1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itannic Bold" pitchFamily="34" charset="0"/>
              </a:rPr>
              <a:t>Kegiatannya</a:t>
            </a:r>
            <a:endParaRPr lang="en-US" sz="3600" b="1" i="1" kern="0" dirty="0" smtClean="0"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itannic Bold" pitchFamily="34" charset="0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02098E1-EB45-4875-91E3-9AEC5B68CC27}" type="slidenum">
              <a:rPr lang="id-ID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pPr algn="r">
                <a:defRPr/>
              </a:pPr>
              <a:t>4</a:t>
            </a:fld>
            <a:endParaRPr lang="id-ID" sz="120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57158" y="3714752"/>
            <a:ext cx="2495552" cy="707886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  <a:latin typeface="Arial Black" pitchFamily="34" charset="0"/>
              </a:rPr>
              <a:t>KREATIVITAS </a:t>
            </a:r>
          </a:p>
          <a:p>
            <a:r>
              <a:rPr lang="en-US" sz="2000" i="1" dirty="0">
                <a:solidFill>
                  <a:schemeClr val="bg1"/>
                </a:solidFill>
                <a:latin typeface="Arial Black" pitchFamily="34" charset="0"/>
              </a:rPr>
              <a:t>MAHASISWA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3352800" y="1066800"/>
            <a:ext cx="1795264" cy="2862322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ahoma" pitchFamily="34" charset="0"/>
              </a:rPr>
              <a:t>JENIS BIDANG PKM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Tahoma" pitchFamily="34" charset="0"/>
              </a:rPr>
              <a:t>PKM-P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Tahoma" pitchFamily="34" charset="0"/>
              </a:rPr>
              <a:t>PKM-T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Tahoma" pitchFamily="34" charset="0"/>
              </a:rPr>
              <a:t>PKM-M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bg1"/>
                </a:solidFill>
                <a:latin typeface="Tahoma" pitchFamily="34" charset="0"/>
              </a:rPr>
              <a:t>PKM-K</a:t>
            </a:r>
            <a:endParaRPr lang="id-ID" sz="2400" b="1" i="1" dirty="0" smtClean="0">
              <a:solidFill>
                <a:schemeClr val="bg1"/>
              </a:solidFill>
              <a:latin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d-ID" sz="2400" b="1" i="1" dirty="0" smtClean="0">
                <a:solidFill>
                  <a:schemeClr val="bg1"/>
                </a:solidFill>
              </a:rPr>
              <a:t>PKM-KC</a:t>
            </a:r>
            <a:endParaRPr lang="en-US" sz="2400" b="1" i="1" dirty="0">
              <a:solidFill>
                <a:schemeClr val="bg1"/>
              </a:solidFill>
              <a:latin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Tahoma" pitchFamily="34" charset="0"/>
              </a:rPr>
              <a:t>PKM-GT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3352800" y="4509120"/>
            <a:ext cx="1795264" cy="461665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PKM-AI</a:t>
            </a: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6228184" y="1484784"/>
            <a:ext cx="2133600" cy="584775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Arial Black" pitchFamily="34" charset="0"/>
              </a:rPr>
              <a:t>PIMNA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S</a:t>
            </a:r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6228184" y="5301208"/>
            <a:ext cx="2667000" cy="707886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  <a:latin typeface="Arial Black" pitchFamily="34" charset="0"/>
              </a:rPr>
              <a:t>JURNAL </a:t>
            </a:r>
            <a:r>
              <a:rPr lang="id-ID" sz="2000" i="1" dirty="0" smtClean="0">
                <a:solidFill>
                  <a:schemeClr val="bg1"/>
                </a:solidFill>
                <a:latin typeface="Arial Black" pitchFamily="34" charset="0"/>
              </a:rPr>
              <a:t>ILMIAH TERAKREDITASI</a:t>
            </a:r>
            <a:endParaRPr lang="en-US" sz="2000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5148064" y="1628800"/>
            <a:ext cx="1066800" cy="381000"/>
          </a:xfrm>
          <a:prstGeom prst="stripedRightArrow">
            <a:avLst/>
          </a:prstGeom>
          <a:solidFill>
            <a:srgbClr val="0070C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4" name="Striped Right Arrow 13"/>
          <p:cNvSpPr/>
          <p:nvPr/>
        </p:nvSpPr>
        <p:spPr>
          <a:xfrm>
            <a:off x="5148064" y="2852936"/>
            <a:ext cx="1066800" cy="381000"/>
          </a:xfrm>
          <a:prstGeom prst="stripedRightArrow">
            <a:avLst/>
          </a:prstGeom>
          <a:solidFill>
            <a:srgbClr val="0070C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5" name="Left Brace 14"/>
          <p:cNvSpPr/>
          <p:nvPr/>
        </p:nvSpPr>
        <p:spPr>
          <a:xfrm>
            <a:off x="2819400" y="3124200"/>
            <a:ext cx="533400" cy="1672952"/>
          </a:xfrm>
          <a:prstGeom prst="leftBrace">
            <a:avLst/>
          </a:prstGeom>
          <a:ln w="762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6228184" y="2852936"/>
            <a:ext cx="2133600" cy="461665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i="1" dirty="0" smtClean="0">
                <a:solidFill>
                  <a:schemeClr val="bg1"/>
                </a:solidFill>
              </a:rPr>
              <a:t>e-proceedin</a:t>
            </a:r>
            <a:r>
              <a:rPr lang="id-ID" sz="2400" dirty="0" smtClean="0">
                <a:solidFill>
                  <a:schemeClr val="bg1"/>
                </a:solidFill>
              </a:rPr>
              <a:t>g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6228184" y="4437112"/>
            <a:ext cx="2133600" cy="523220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800" i="1" dirty="0" smtClean="0">
                <a:solidFill>
                  <a:schemeClr val="bg1"/>
                </a:solidFill>
              </a:rPr>
              <a:t>e-journal</a:t>
            </a:r>
            <a:endParaRPr lang="en-US" sz="2800" i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7" name="Striped Right Arrow 16"/>
          <p:cNvSpPr/>
          <p:nvPr/>
        </p:nvSpPr>
        <p:spPr>
          <a:xfrm>
            <a:off x="5148064" y="4509120"/>
            <a:ext cx="1066800" cy="381000"/>
          </a:xfrm>
          <a:prstGeom prst="stripedRightArrow">
            <a:avLst/>
          </a:prstGeom>
          <a:solidFill>
            <a:srgbClr val="0070C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8" name="Bent-Up Arrow 17"/>
          <p:cNvSpPr/>
          <p:nvPr/>
        </p:nvSpPr>
        <p:spPr>
          <a:xfrm rot="5400000">
            <a:off x="4608004" y="4473116"/>
            <a:ext cx="936104" cy="2160240"/>
          </a:xfrm>
          <a:prstGeom prst="bent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362530"/>
            <a:ext cx="7199343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cs typeface="+mn-cs"/>
              </a:rPr>
              <a:t>STRATEGI USULAN PKM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1840" y="3356992"/>
            <a:ext cx="237597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cs typeface="+mn-cs"/>
              </a:rPr>
              <a:t>PKM</a:t>
            </a: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cs typeface="+mn-cs"/>
              </a:rPr>
              <a:t>- P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9322" y="3357562"/>
            <a:ext cx="273369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cs typeface="+mn-cs"/>
              </a:rPr>
              <a:t>PKM-T</a:t>
            </a:r>
            <a:r>
              <a:rPr lang="id-ID" sz="36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cs typeface="+mn-cs"/>
              </a:rPr>
              <a:t>/KC</a:t>
            </a:r>
            <a:endParaRPr lang="en-US" sz="3600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7864" y="5229200"/>
            <a:ext cx="247856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cs typeface="+mn-cs"/>
              </a:rPr>
              <a:t>PKM-AI</a:t>
            </a:r>
          </a:p>
        </p:txBody>
      </p:sp>
      <p:sp>
        <p:nvSpPr>
          <p:cNvPr id="8" name="Rectangle 7"/>
          <p:cNvSpPr/>
          <p:nvPr/>
        </p:nvSpPr>
        <p:spPr>
          <a:xfrm>
            <a:off x="3672637" y="1772816"/>
            <a:ext cx="228299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cs typeface="+mn-cs"/>
              </a:rPr>
              <a:t>PKM-K</a:t>
            </a:r>
            <a:endParaRPr lang="en-US" sz="4400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3356992"/>
            <a:ext cx="19607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cs typeface="+mn-cs"/>
              </a:rPr>
              <a:t>PKM-M</a:t>
            </a:r>
            <a:endParaRPr lang="en-US" sz="3600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36096" y="3501008"/>
            <a:ext cx="571500" cy="4841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11" name="Left Arrow 10"/>
          <p:cNvSpPr/>
          <p:nvPr/>
        </p:nvSpPr>
        <p:spPr>
          <a:xfrm>
            <a:off x="2339752" y="3501008"/>
            <a:ext cx="620713" cy="48418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12" name="Up Arrow 11"/>
          <p:cNvSpPr/>
          <p:nvPr/>
        </p:nvSpPr>
        <p:spPr>
          <a:xfrm>
            <a:off x="4139952" y="2708920"/>
            <a:ext cx="484188" cy="62071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13" name="Down Arrow 12"/>
          <p:cNvSpPr/>
          <p:nvPr/>
        </p:nvSpPr>
        <p:spPr>
          <a:xfrm>
            <a:off x="4139952" y="4365104"/>
            <a:ext cx="484188" cy="6207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cxnSp>
        <p:nvCxnSpPr>
          <p:cNvPr id="15" name="Shape 14"/>
          <p:cNvCxnSpPr/>
          <p:nvPr/>
        </p:nvCxnSpPr>
        <p:spPr>
          <a:xfrm rot="5400000">
            <a:off x="5500638" y="3796506"/>
            <a:ext cx="1487488" cy="2048621"/>
          </a:xfrm>
          <a:prstGeom prst="bentConnector2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/>
          <p:nvPr/>
        </p:nvCxnSpPr>
        <p:spPr>
          <a:xfrm rot="16200000" flipH="1">
            <a:off x="1541190" y="3939530"/>
            <a:ext cx="1516063" cy="1935163"/>
          </a:xfrm>
          <a:prstGeom prst="bentConnector2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753892" y="3815060"/>
            <a:ext cx="25019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TextBox 15"/>
          <p:cNvSpPr txBox="1">
            <a:spLocks noChangeArrowheads="1"/>
          </p:cNvSpPr>
          <p:nvPr/>
        </p:nvSpPr>
        <p:spPr bwMode="auto">
          <a:xfrm>
            <a:off x="0" y="5287963"/>
            <a:ext cx="1214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latin typeface="Calibri" pitchFamily="34" charset="0"/>
                <a:sym typeface="Wingdings" pitchFamily="2" charset="2"/>
              </a:rPr>
              <a:t></a:t>
            </a:r>
            <a:endParaRPr lang="en-US" sz="9600">
              <a:latin typeface="Calibri" pitchFamily="34" charset="0"/>
            </a:endParaRP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58063" y="1500188"/>
            <a:ext cx="1214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latin typeface="Calibri" pitchFamily="34" charset="0"/>
                <a:sym typeface="Wingdings" pitchFamily="2" charset="2"/>
              </a:rPr>
              <a:t></a:t>
            </a:r>
            <a:endParaRPr lang="en-US" sz="9600">
              <a:latin typeface="Calibri" pitchFamily="34" charset="0"/>
            </a:endParaRPr>
          </a:p>
        </p:txBody>
      </p:sp>
      <p:sp>
        <p:nvSpPr>
          <p:cNvPr id="7185" name="TextBox 19"/>
          <p:cNvSpPr txBox="1">
            <a:spLocks noChangeArrowheads="1"/>
          </p:cNvSpPr>
          <p:nvPr/>
        </p:nvSpPr>
        <p:spPr bwMode="auto">
          <a:xfrm>
            <a:off x="5940152" y="4077072"/>
            <a:ext cx="1214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>
                <a:latin typeface="Calibri" pitchFamily="34" charset="0"/>
                <a:sym typeface="Wingdings" pitchFamily="2" charset="2"/>
              </a:rPr>
              <a:t></a:t>
            </a:r>
            <a:endParaRPr lang="en-US" sz="9600" dirty="0">
              <a:latin typeface="Calibri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859D2-5755-4B6B-8950-5B63673C78C3}" type="datetime1">
              <a:rPr lang="id-ID" smtClean="0"/>
              <a:pPr>
                <a:defRPr/>
              </a:pPr>
              <a:t>25/03/2015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Workshop PKM</a:t>
            </a:r>
            <a:endParaRPr lang="id-ID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12ED0-82D4-4BE8-B757-385AB34CB4C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914400"/>
          </a:xfrm>
        </p:spPr>
        <p:txBody>
          <a:bodyPr/>
          <a:lstStyle/>
          <a:p>
            <a:r>
              <a:rPr lang="en-US" sz="3600" i="1" dirty="0" smtClean="0">
                <a:latin typeface="Arial Black" pitchFamily="34" charset="0"/>
              </a:rPr>
              <a:t>KRITERIA PKM</a:t>
            </a:r>
            <a:endParaRPr lang="id-ID" sz="3600" i="1" dirty="0">
              <a:latin typeface="Arial Black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1" cy="5845006"/>
        </p:xfrm>
        <a:graphic>
          <a:graphicData uri="http://schemas.openxmlformats.org/drawingml/2006/table">
            <a:tbl>
              <a:tblPr>
                <a:solidFill>
                  <a:schemeClr val="accent2">
                    <a:lumMod val="50000"/>
                  </a:schemeClr>
                </a:solidFill>
              </a:tblPr>
              <a:tblGrid>
                <a:gridCol w="457201"/>
                <a:gridCol w="874440"/>
                <a:gridCol w="1080120"/>
                <a:gridCol w="1296144"/>
                <a:gridCol w="1152128"/>
                <a:gridCol w="1152128"/>
                <a:gridCol w="1152128"/>
                <a:gridCol w="988567"/>
                <a:gridCol w="991145"/>
              </a:tblGrid>
              <a:tr h="223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No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KRITE</a:t>
                      </a:r>
                      <a:r>
                        <a:rPr lang="id-ID" sz="1400" b="1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-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RIA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KEGIATAN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8755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PKMP *)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PKMT*)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PKMK*)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PKMM*)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PKMKC*)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PKM-AI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PKM-GT*)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150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Inti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Kegiatan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krea­tif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inovatif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dalam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penelitian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inovatif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dalam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menciptakan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teknologi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inovatif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dlm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membuka peluang 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usaha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inovatif dalam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membantu masyarakat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kreatif, inovatif dalam IPTEKS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dalam penulisan artikel ilmiah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tulis dalam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gagasan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/ ide kreatif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86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Materi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kegiatan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Sesuai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ilmu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lintas bidang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dianjurkan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Sesuai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ilmu, lintas bidang dianjurkan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Semua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ilmu atau yang relevan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Semua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ilmu atau yang relevan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Semua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ilmu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/yg 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relevan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kelompok </a:t>
                      </a: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yang telah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dilaksanakan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kelompok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7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Strata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7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4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Anggota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orang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orang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31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5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Alokasi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Dana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Rp2,5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 j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t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Rp2,5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Rp2,5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 2,5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Rp2,5 b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Insentif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3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juta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Insentif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3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juta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7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6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Laporan Akhir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86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7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Luaran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Artikel, paten 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Paten, </a:t>
                      </a:r>
                      <a:r>
                        <a:rPr lang="fi-FI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model </a:t>
                      </a:r>
                      <a:r>
                        <a:rPr lang="fi-FI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desain, piranti </a:t>
                      </a:r>
                      <a:r>
                        <a:rPr lang="fi-FI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lunak</a:t>
                      </a:r>
                      <a:r>
                        <a:rPr lang="fi-FI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jasa dan artikel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Barang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jasa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komersial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Jasa, desain, barang dan artikel</a:t>
                      </a:r>
                      <a:endParaRPr lang="id-ID" sz="140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Sistem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desain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barang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prototipe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Ilmiah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Gagasan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tertulis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&amp;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ahoma"/>
                          <a:ea typeface="MS Mincho"/>
                          <a:cs typeface="Times New Roman"/>
                        </a:rPr>
                        <a:t>.</a:t>
                      </a:r>
                      <a:endParaRPr lang="id-ID" sz="1400" dirty="0">
                        <a:solidFill>
                          <a:schemeClr val="bg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F696B-98E3-46BD-8AC5-B5A74252B45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5012" y="2378637"/>
            <a:ext cx="8124775" cy="26776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id-ID" sz="2800" b="1" i="1" dirty="0" smtClean="0">
                <a:solidFill>
                  <a:srgbClr val="0070C0"/>
                </a:solidFill>
                <a:latin typeface="Arial Black" pitchFamily="34" charset="0"/>
              </a:rPr>
              <a:t>Bersifat Kompetitif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id-ID" sz="2800" b="1" i="1" dirty="0" smtClean="0">
                <a:solidFill>
                  <a:srgbClr val="0070C0"/>
                </a:solidFill>
                <a:latin typeface="Arial Black" pitchFamily="34" charset="0"/>
              </a:rPr>
              <a:t>Tak ada kuota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id-ID" sz="2800" b="1" i="1" dirty="0" smtClean="0">
                <a:solidFill>
                  <a:srgbClr val="0070C0"/>
                </a:solidFill>
                <a:latin typeface="Arial Black" pitchFamily="34" charset="0"/>
              </a:rPr>
              <a:t>Tanpa batasan topik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id-ID" sz="2800" b="1" i="1" dirty="0" smtClean="0">
                <a:solidFill>
                  <a:srgbClr val="0070C0"/>
                </a:solidFill>
                <a:latin typeface="Arial Black" pitchFamily="34" charset="0"/>
              </a:rPr>
              <a:t>Ditawarkan setiap tahun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78748" y="706566"/>
            <a:ext cx="8286044" cy="1079360"/>
          </a:xfrm>
          <a:prstGeom prst="rect">
            <a:avLst/>
          </a:prstGeom>
          <a:solidFill>
            <a:srgbClr val="FFFF00"/>
          </a:solidFill>
          <a:ln w="9525">
            <a:solidFill>
              <a:srgbClr val="33FFFF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b="1" i="1" dirty="0" smtClean="0">
                <a:solidFill>
                  <a:srgbClr val="000066"/>
                </a:solidFill>
                <a:latin typeface="Arial Black" pitchFamily="34" charset="0"/>
              </a:rPr>
              <a:t>Program </a:t>
            </a:r>
            <a:r>
              <a:rPr lang="en-US" sz="3200" b="1" i="1" dirty="0" err="1" smtClean="0">
                <a:solidFill>
                  <a:srgbClr val="000066"/>
                </a:solidFill>
                <a:latin typeface="Arial Black" pitchFamily="34" charset="0"/>
              </a:rPr>
              <a:t>Kreativitas</a:t>
            </a:r>
            <a:r>
              <a:rPr lang="id-ID" sz="3200" b="1" i="1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en-US" sz="3200" b="1" i="1" dirty="0" err="1" smtClean="0">
                <a:solidFill>
                  <a:srgbClr val="000066"/>
                </a:solidFill>
                <a:latin typeface="Arial Black" pitchFamily="34" charset="0"/>
              </a:rPr>
              <a:t>Mahasiswa</a:t>
            </a:r>
            <a:r>
              <a:rPr lang="en-US" sz="3200" b="1" i="1" dirty="0" smtClean="0">
                <a:solidFill>
                  <a:srgbClr val="000066"/>
                </a:solidFill>
                <a:latin typeface="Arial Black" pitchFamily="34" charset="0"/>
              </a:rPr>
              <a:t> (</a:t>
            </a:r>
            <a:r>
              <a:rPr lang="id-ID" sz="3200" b="1" i="1" dirty="0" smtClean="0">
                <a:solidFill>
                  <a:srgbClr val="000066"/>
                </a:solidFill>
                <a:latin typeface="Arial Black" pitchFamily="34" charset="0"/>
              </a:rPr>
              <a:t>PKM</a:t>
            </a:r>
            <a:r>
              <a:rPr lang="en-US" sz="3200" b="1" i="1" dirty="0" smtClean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US" sz="3200" b="1" i="1" dirty="0">
              <a:solidFill>
                <a:srgbClr val="00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 smtClean="0">
                <a:latin typeface="Arial Black" pitchFamily="34" charset="0"/>
              </a:rPr>
              <a:t>PKM </a:t>
            </a:r>
            <a:r>
              <a:rPr lang="en-US" sz="4800" i="1" dirty="0" err="1" smtClean="0">
                <a:latin typeface="Arial Black" pitchFamily="34" charset="0"/>
              </a:rPr>
              <a:t>Penelitian</a:t>
            </a:r>
            <a:r>
              <a:rPr lang="en-US" sz="4800" i="1" dirty="0" smtClean="0">
                <a:latin typeface="Arial Black" pitchFamily="34" charset="0"/>
              </a:rPr>
              <a:t> (PKMP)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600200"/>
            <a:ext cx="5638800" cy="44958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3000" i="1" dirty="0" smtClean="0">
                <a:latin typeface="Arial Black" pitchFamily="34" charset="0"/>
              </a:rPr>
              <a:t>PKMP </a:t>
            </a:r>
            <a:r>
              <a:rPr lang="en-US" sz="3000" i="1" dirty="0" err="1" smtClean="0">
                <a:latin typeface="Arial Black" pitchFamily="34" charset="0"/>
              </a:rPr>
              <a:t>merupakan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karya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  <a:latin typeface="Arial Black" pitchFamily="34" charset="0"/>
              </a:rPr>
              <a:t>kreatif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untuk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menjawab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permasalahan</a:t>
            </a:r>
            <a:r>
              <a:rPr lang="en-US" sz="3000" i="1" dirty="0" smtClean="0">
                <a:latin typeface="Arial Black" pitchFamily="34" charset="0"/>
              </a:rPr>
              <a:t>, </a:t>
            </a:r>
            <a:r>
              <a:rPr lang="en-US" sz="3000" i="1" dirty="0" err="1" smtClean="0">
                <a:latin typeface="Arial Black" pitchFamily="34" charset="0"/>
              </a:rPr>
              <a:t>pengembangan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dan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teori</a:t>
            </a:r>
            <a:r>
              <a:rPr lang="en-US" sz="3000" i="1" dirty="0" smtClean="0">
                <a:latin typeface="Arial Black" pitchFamily="34" charset="0"/>
              </a:rPr>
              <a:t> yang </a:t>
            </a:r>
            <a:r>
              <a:rPr lang="en-US" sz="3000" i="1" dirty="0" err="1" smtClean="0">
                <a:latin typeface="Arial Black" pitchFamily="34" charset="0"/>
              </a:rPr>
              <a:t>dilaksanakan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dengan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melakukan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penelitian</a:t>
            </a:r>
            <a:endParaRPr lang="en-US" sz="3000" i="1" dirty="0" smtClean="0">
              <a:latin typeface="Arial Black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000" i="1" dirty="0" smtClean="0">
                <a:latin typeface="Arial Black" pitchFamily="34" charset="0"/>
              </a:rPr>
              <a:t>PKMP  </a:t>
            </a:r>
            <a:r>
              <a:rPr lang="en-US" sz="3000" i="1" dirty="0" err="1" smtClean="0">
                <a:latin typeface="Arial Black" pitchFamily="34" charset="0"/>
              </a:rPr>
              <a:t>lebih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menekankan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pada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pemecahan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masalah</a:t>
            </a:r>
            <a:r>
              <a:rPr lang="en-US" sz="3000" i="1" dirty="0" smtClean="0">
                <a:latin typeface="Arial Black" pitchFamily="34" charset="0"/>
              </a:rPr>
              <a:t> yang </a:t>
            </a:r>
            <a:r>
              <a:rPr lang="en-US" sz="3000" i="1" dirty="0" err="1" smtClean="0">
                <a:latin typeface="Arial Black" pitchFamily="34" charset="0"/>
              </a:rPr>
              <a:t>ditunjukkan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pada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metodologi</a:t>
            </a:r>
            <a:r>
              <a:rPr lang="en-US" sz="3000" i="1" dirty="0" smtClean="0">
                <a:latin typeface="Arial Black" pitchFamily="34" charset="0"/>
              </a:rPr>
              <a:t> </a:t>
            </a:r>
            <a:r>
              <a:rPr lang="en-US" sz="3000" i="1" dirty="0" err="1" smtClean="0">
                <a:latin typeface="Arial Black" pitchFamily="34" charset="0"/>
              </a:rPr>
              <a:t>penelitian</a:t>
            </a:r>
            <a:endParaRPr lang="en-US" sz="3000" i="1" dirty="0" smtClean="0">
              <a:latin typeface="Arial Black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pPr>
              <a:defRPr/>
            </a:pPr>
            <a:fld id="{084F90CC-2DD3-498C-9FE1-977EF4C62FB8}" type="slidenum">
              <a:rPr lang="id-ID"/>
              <a:pPr>
                <a:defRPr/>
              </a:pPr>
              <a:t>8</a:t>
            </a:fld>
            <a:endParaRPr lang="id-ID"/>
          </a:p>
        </p:txBody>
      </p:sp>
      <p:pic>
        <p:nvPicPr>
          <p:cNvPr id="12299" name="Picture 11" descr="j03052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28686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	</a:t>
            </a:r>
            <a:r>
              <a:rPr lang="id-ID" sz="3200" i="1" dirty="0" smtClean="0">
                <a:latin typeface="Arial Black" pitchFamily="34" charset="0"/>
              </a:rPr>
              <a:t>TAHUN  </a:t>
            </a:r>
            <a:r>
              <a:rPr lang="id-ID" sz="3200" i="1" dirty="0" smtClean="0">
                <a:latin typeface="Arial Black" pitchFamily="34" charset="0"/>
              </a:rPr>
              <a:t>INI PKM P</a:t>
            </a:r>
            <a:endParaRPr lang="id-ID" sz="3200" i="1" dirty="0">
              <a:latin typeface="Arial Black" pitchFamily="34" charset="0"/>
            </a:endParaRP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8258204" cy="44958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596" y="1600200"/>
            <a:ext cx="8258204" cy="4495800"/>
          </a:xfrm>
        </p:spPr>
        <p:txBody>
          <a:bodyPr>
            <a:normAutofit/>
          </a:bodyPr>
          <a:lstStyle/>
          <a:p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DIBEDAKAN  </a:t>
            </a:r>
          </a:p>
          <a:p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PKMP EKSAKTA</a:t>
            </a:r>
          </a:p>
          <a:p>
            <a:r>
              <a:rPr lang="id-ID" sz="2400" i="1" dirty="0" smtClean="0">
                <a:solidFill>
                  <a:srgbClr val="FF0000"/>
                </a:solidFill>
                <a:latin typeface="Arial Black" pitchFamily="34" charset="0"/>
              </a:rPr>
              <a:t>PKMP SOSIAL HUMANIORA</a:t>
            </a:r>
          </a:p>
          <a:p>
            <a:endParaRPr lang="id-ID" sz="24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id-ID" sz="2400" i="1" dirty="0" smtClean="0">
                <a:latin typeface="Arial Black" pitchFamily="34" charset="0"/>
              </a:rPr>
              <a:t>    PERLU DIPERHATIKAN :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Sesuai dg bidang ilmu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Metode  penelitian 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Variabel  yang diamati</a:t>
            </a:r>
          </a:p>
          <a:p>
            <a:pPr marL="457200" indent="-457200">
              <a:buAutoNum type="arabicPeriod"/>
            </a:pPr>
            <a:r>
              <a:rPr lang="id-ID" sz="2400" i="1" dirty="0" smtClean="0">
                <a:latin typeface="Arial Black" pitchFamily="34" charset="0"/>
              </a:rPr>
              <a:t>Tak perlu mitra</a:t>
            </a:r>
            <a:endParaRPr lang="id-ID" sz="24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2990</TotalTime>
  <Words>1437</Words>
  <Application>Microsoft Office PowerPoint</Application>
  <PresentationFormat>On-screen Show (4:3)</PresentationFormat>
  <Paragraphs>257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Photo Editor Photo</vt:lpstr>
      <vt:lpstr>Clip</vt:lpstr>
      <vt:lpstr>SOSIALISASI 5 PROGRAM KREATIVITAS MAHASISWA (PKM)  MENUJU PIMNAS 2015</vt:lpstr>
      <vt:lpstr>PERKEMBANGAN 5 PKM</vt:lpstr>
      <vt:lpstr>PROGRAM KREATIVITAS MAHASISWA</vt:lpstr>
      <vt:lpstr>Bidang PKM dan Muara Kegiatannya</vt:lpstr>
      <vt:lpstr>Slide 5</vt:lpstr>
      <vt:lpstr>KRITERIA PKM</vt:lpstr>
      <vt:lpstr>Slide 7</vt:lpstr>
      <vt:lpstr>PKM Penelitian (PKMP)</vt:lpstr>
      <vt:lpstr> TAHUN  INI PKM P</vt:lpstr>
      <vt:lpstr>PKM Penerapan Teknologi (PKMT)</vt:lpstr>
      <vt:lpstr>PKM KEWIRAUSAHAAN (PKMK)</vt:lpstr>
      <vt:lpstr>PKM Pengabdian Masyarakat (PKMM)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Ketentuan Format Usulan</vt:lpstr>
      <vt:lpstr>Slide 23</vt:lpstr>
      <vt:lpstr>Aturan yang perlu dicermati</vt:lpstr>
      <vt:lpstr>Aturan . . . . (lanjutan)</vt:lpstr>
      <vt:lpstr>Tips Mencari Topik Aktual yang Kreatif Secara Cepat dan Tepat</vt:lpstr>
      <vt:lpstr>Contoh menemukan ide aktual yang baru dan kreatif ? </vt:lpstr>
      <vt:lpstr>Slide 28</vt:lpstr>
    </vt:vector>
  </TitlesOfParts>
  <Company>Sekolah Farmasi 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Panduan pkm 2012</dc:title>
  <dc:creator>Jamasri</dc:creator>
  <cp:lastModifiedBy>TOSHIBA</cp:lastModifiedBy>
  <cp:revision>166</cp:revision>
  <dcterms:created xsi:type="dcterms:W3CDTF">2008-10-24T09:51:52Z</dcterms:created>
  <dcterms:modified xsi:type="dcterms:W3CDTF">2015-03-25T13:51:02Z</dcterms:modified>
</cp:coreProperties>
</file>